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4"/>
  </p:notesMasterIdLst>
  <p:sldIdLst>
    <p:sldId id="259" r:id="rId2"/>
    <p:sldId id="260" r:id="rId3"/>
    <p:sldId id="261" r:id="rId4"/>
    <p:sldId id="262" r:id="rId5"/>
    <p:sldId id="263" r:id="rId6"/>
    <p:sldId id="270" r:id="rId7"/>
    <p:sldId id="264" r:id="rId8"/>
    <p:sldId id="265" r:id="rId9"/>
    <p:sldId id="266" r:id="rId10"/>
    <p:sldId id="267" r:id="rId11"/>
    <p:sldId id="268" r:id="rId12"/>
    <p:sldId id="269" r:id="rId13"/>
  </p:sldIdLst>
  <p:sldSz cx="9144000" cy="6858000" type="screen4x3"/>
  <p:notesSz cx="6669088" cy="9926638"/>
  <p:defaultTextStyle>
    <a:defPPr>
      <a:defRPr lang="de-DE"/>
    </a:defPPr>
    <a:lvl1pPr algn="ctr" rtl="0" fontAlgn="base">
      <a:spcBef>
        <a:spcPct val="0"/>
      </a:spcBef>
      <a:spcAft>
        <a:spcPct val="0"/>
      </a:spcAft>
      <a:defRPr b="1" kern="1200">
        <a:solidFill>
          <a:srgbClr val="FFFFFF"/>
        </a:solidFill>
        <a:latin typeface="Arial Narrow" pitchFamily="34" charset="0"/>
        <a:ea typeface="+mn-ea"/>
        <a:cs typeface="+mn-cs"/>
      </a:defRPr>
    </a:lvl1pPr>
    <a:lvl2pPr marL="457200" algn="ctr" rtl="0" fontAlgn="base">
      <a:spcBef>
        <a:spcPct val="0"/>
      </a:spcBef>
      <a:spcAft>
        <a:spcPct val="0"/>
      </a:spcAft>
      <a:defRPr b="1" kern="1200">
        <a:solidFill>
          <a:srgbClr val="FFFFFF"/>
        </a:solidFill>
        <a:latin typeface="Arial Narrow" pitchFamily="34" charset="0"/>
        <a:ea typeface="+mn-ea"/>
        <a:cs typeface="+mn-cs"/>
      </a:defRPr>
    </a:lvl2pPr>
    <a:lvl3pPr marL="914400" algn="ctr" rtl="0" fontAlgn="base">
      <a:spcBef>
        <a:spcPct val="0"/>
      </a:spcBef>
      <a:spcAft>
        <a:spcPct val="0"/>
      </a:spcAft>
      <a:defRPr b="1" kern="1200">
        <a:solidFill>
          <a:srgbClr val="FFFFFF"/>
        </a:solidFill>
        <a:latin typeface="Arial Narrow" pitchFamily="34" charset="0"/>
        <a:ea typeface="+mn-ea"/>
        <a:cs typeface="+mn-cs"/>
      </a:defRPr>
    </a:lvl3pPr>
    <a:lvl4pPr marL="1371600" algn="ctr" rtl="0" fontAlgn="base">
      <a:spcBef>
        <a:spcPct val="0"/>
      </a:spcBef>
      <a:spcAft>
        <a:spcPct val="0"/>
      </a:spcAft>
      <a:defRPr b="1" kern="1200">
        <a:solidFill>
          <a:srgbClr val="FFFFFF"/>
        </a:solidFill>
        <a:latin typeface="Arial Narrow" pitchFamily="34" charset="0"/>
        <a:ea typeface="+mn-ea"/>
        <a:cs typeface="+mn-cs"/>
      </a:defRPr>
    </a:lvl4pPr>
    <a:lvl5pPr marL="1828800" algn="ctr" rtl="0" fontAlgn="base">
      <a:spcBef>
        <a:spcPct val="0"/>
      </a:spcBef>
      <a:spcAft>
        <a:spcPct val="0"/>
      </a:spcAft>
      <a:defRPr b="1" kern="1200">
        <a:solidFill>
          <a:srgbClr val="FFFFFF"/>
        </a:solidFill>
        <a:latin typeface="Arial Narrow" pitchFamily="34" charset="0"/>
        <a:ea typeface="+mn-ea"/>
        <a:cs typeface="+mn-cs"/>
      </a:defRPr>
    </a:lvl5pPr>
    <a:lvl6pPr marL="2286000" algn="l" defTabSz="914400" rtl="0" eaLnBrk="1" latinLnBrk="0" hangingPunct="1">
      <a:defRPr b="1" kern="1200">
        <a:solidFill>
          <a:srgbClr val="FFFFFF"/>
        </a:solidFill>
        <a:latin typeface="Arial Narrow" pitchFamily="34" charset="0"/>
        <a:ea typeface="+mn-ea"/>
        <a:cs typeface="+mn-cs"/>
      </a:defRPr>
    </a:lvl6pPr>
    <a:lvl7pPr marL="2743200" algn="l" defTabSz="914400" rtl="0" eaLnBrk="1" latinLnBrk="0" hangingPunct="1">
      <a:defRPr b="1" kern="1200">
        <a:solidFill>
          <a:srgbClr val="FFFFFF"/>
        </a:solidFill>
        <a:latin typeface="Arial Narrow" pitchFamily="34" charset="0"/>
        <a:ea typeface="+mn-ea"/>
        <a:cs typeface="+mn-cs"/>
      </a:defRPr>
    </a:lvl7pPr>
    <a:lvl8pPr marL="3200400" algn="l" defTabSz="914400" rtl="0" eaLnBrk="1" latinLnBrk="0" hangingPunct="1">
      <a:defRPr b="1" kern="1200">
        <a:solidFill>
          <a:srgbClr val="FFFFFF"/>
        </a:solidFill>
        <a:latin typeface="Arial Narrow" pitchFamily="34" charset="0"/>
        <a:ea typeface="+mn-ea"/>
        <a:cs typeface="+mn-cs"/>
      </a:defRPr>
    </a:lvl8pPr>
    <a:lvl9pPr marL="3657600" algn="l" defTabSz="914400" rtl="0" eaLnBrk="1" latinLnBrk="0" hangingPunct="1">
      <a:defRPr b="1" kern="1200">
        <a:solidFill>
          <a:srgbClr val="FFFFFF"/>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7C"/>
    <a:srgbClr val="1D3569"/>
    <a:srgbClr val="FF0066"/>
    <a:srgbClr val="FDE7D0"/>
    <a:srgbClr val="0DFF01"/>
    <a:srgbClr val="262626"/>
    <a:srgbClr val="3A3A3A"/>
    <a:srgbClr val="EF7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aximized" horzBarState="maximized">
    <p:restoredLeft sz="12784" autoAdjust="0"/>
    <p:restoredTop sz="74097" autoAdjust="0"/>
  </p:normalViewPr>
  <p:slideViewPr>
    <p:cSldViewPr snapToGrid="0">
      <p:cViewPr>
        <p:scale>
          <a:sx n="100" d="100"/>
          <a:sy n="100" d="100"/>
        </p:scale>
        <p:origin x="-1944" y="-462"/>
      </p:cViewPr>
      <p:guideLst>
        <p:guide orient="horz" pos="1134"/>
        <p:guide orient="horz" pos="661"/>
        <p:guide orient="horz" pos="1351"/>
        <p:guide orient="horz" pos="1512"/>
        <p:guide orient="horz" pos="319"/>
        <p:guide pos="3424"/>
        <p:guide pos="467"/>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4008" y="-10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de-DE"/>
          </a:p>
        </p:txBody>
      </p:sp>
      <p:sp>
        <p:nvSpPr>
          <p:cNvPr id="16387" name="Rectangle 3"/>
          <p:cNvSpPr>
            <a:spLocks noGrp="1" noChangeArrowheads="1"/>
          </p:cNvSpPr>
          <p:nvPr>
            <p:ph type="dt"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de-DE"/>
          </a:p>
        </p:txBody>
      </p:sp>
      <p:sp>
        <p:nvSpPr>
          <p:cNvPr id="1638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66909" y="4715153"/>
            <a:ext cx="533527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6390" name="Rectangle 6"/>
          <p:cNvSpPr>
            <a:spLocks noGrp="1" noChangeArrowheads="1"/>
          </p:cNvSpPr>
          <p:nvPr>
            <p:ph type="ftr" sz="quarter" idx="4"/>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de-DE"/>
          </a:p>
        </p:txBody>
      </p:sp>
      <p:sp>
        <p:nvSpPr>
          <p:cNvPr id="16391" name="Rectangle 7"/>
          <p:cNvSpPr>
            <a:spLocks noGrp="1" noChangeArrowheads="1"/>
          </p:cNvSpPr>
          <p:nvPr>
            <p:ph type="sldNum" sz="quarter" idx="5"/>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4E145B7E-47A2-49FE-A56B-1FBD2A31170C}" type="slidenum">
              <a:rPr lang="de-DE"/>
              <a:pPr/>
              <a:t>‹Nr.›</a:t>
            </a:fld>
            <a:endParaRPr lang="de-DE"/>
          </a:p>
        </p:txBody>
      </p:sp>
    </p:spTree>
    <p:extLst>
      <p:ext uri="{BB962C8B-B14F-4D97-AF65-F5344CB8AC3E}">
        <p14:creationId xmlns:p14="http://schemas.microsoft.com/office/powerpoint/2010/main" val="29140318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E145B7E-47A2-49FE-A56B-1FBD2A31170C}" type="slidenum">
              <a:rPr lang="de-DE" smtClean="0"/>
              <a:pPr/>
              <a:t>1</a:t>
            </a:fld>
            <a:endParaRPr lang="de-DE"/>
          </a:p>
        </p:txBody>
      </p:sp>
    </p:spTree>
    <p:extLst>
      <p:ext uri="{BB962C8B-B14F-4D97-AF65-F5344CB8AC3E}">
        <p14:creationId xmlns:p14="http://schemas.microsoft.com/office/powerpoint/2010/main" val="4099468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Wichtig ist es, jedes Gespräch mit einer konkreten Frage abzuschließen.</a:t>
            </a:r>
          </a:p>
          <a:p>
            <a:endParaRPr lang="de-DE" dirty="0"/>
          </a:p>
          <a:p>
            <a:r>
              <a:rPr lang="de-DE" dirty="0" smtClean="0"/>
              <a:t>Ihr braucht etwas, mit dem ihr verbleiben könnt. Mehr als ein „nein, danke“ könnt ihr euch nicht abholen.</a:t>
            </a:r>
            <a:endParaRPr lang="de-DE" dirty="0"/>
          </a:p>
        </p:txBody>
      </p:sp>
      <p:sp>
        <p:nvSpPr>
          <p:cNvPr id="4" name="Foliennummernplatzhalter 3"/>
          <p:cNvSpPr>
            <a:spLocks noGrp="1"/>
          </p:cNvSpPr>
          <p:nvPr>
            <p:ph type="sldNum" sz="quarter" idx="10"/>
          </p:nvPr>
        </p:nvSpPr>
        <p:spPr/>
        <p:txBody>
          <a:bodyPr/>
          <a:lstStyle/>
          <a:p>
            <a:fld id="{4E145B7E-47A2-49FE-A56B-1FBD2A31170C}" type="slidenum">
              <a:rPr lang="de-DE" smtClean="0"/>
              <a:pPr/>
              <a:t>10</a:t>
            </a:fld>
            <a:endParaRPr lang="de-DE"/>
          </a:p>
        </p:txBody>
      </p:sp>
    </p:spTree>
    <p:extLst>
      <p:ext uri="{BB962C8B-B14F-4D97-AF65-F5344CB8AC3E}">
        <p14:creationId xmlns:p14="http://schemas.microsoft.com/office/powerpoint/2010/main" val="1283628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Im Idealfall sprecht ihr mit dem Fördermitglied darüber, wo dieses sich einordnen würde. Sprecht darüber, was mit dem Geld gemacht werden könnte.</a:t>
            </a:r>
          </a:p>
          <a:p>
            <a:r>
              <a:rPr lang="de-DE" dirty="0" smtClean="0"/>
              <a:t>Natürlich muss niemand sofort unterschreiben. Wenn ihr im Gespräch merkt, dass die Person sich nicht festlegen will, dann drängt sie auch nicht. </a:t>
            </a:r>
          </a:p>
          <a:p>
            <a:endParaRPr lang="de-DE" dirty="0"/>
          </a:p>
          <a:p>
            <a:r>
              <a:rPr lang="de-DE" dirty="0" smtClean="0"/>
              <a:t>Tipp: Im </a:t>
            </a:r>
            <a:r>
              <a:rPr lang="de-DE" dirty="0" err="1" smtClean="0"/>
              <a:t>Aktivenbereich</a:t>
            </a:r>
            <a:r>
              <a:rPr lang="de-DE" dirty="0" smtClean="0"/>
              <a:t> sind DIN A4 Druckvorlagen für das Beitrittsformular. Sieht besser aus als der kleine Minibogen.</a:t>
            </a:r>
          </a:p>
          <a:p>
            <a:r>
              <a:rPr lang="de-DE" dirty="0" smtClean="0"/>
              <a:t>Nehmt eine schöne Mappe mit, so dass die Unterlagen etwas her machen.</a:t>
            </a:r>
            <a:endParaRPr lang="de-DE" dirty="0"/>
          </a:p>
          <a:p>
            <a:endParaRPr lang="de-DE" dirty="0"/>
          </a:p>
        </p:txBody>
      </p:sp>
      <p:sp>
        <p:nvSpPr>
          <p:cNvPr id="4" name="Foliennummernplatzhalter 3"/>
          <p:cNvSpPr>
            <a:spLocks noGrp="1"/>
          </p:cNvSpPr>
          <p:nvPr>
            <p:ph type="sldNum" sz="quarter" idx="10"/>
          </p:nvPr>
        </p:nvSpPr>
        <p:spPr/>
        <p:txBody>
          <a:bodyPr/>
          <a:lstStyle/>
          <a:p>
            <a:fld id="{4E145B7E-47A2-49FE-A56B-1FBD2A31170C}" type="slidenum">
              <a:rPr lang="de-DE" smtClean="0"/>
              <a:pPr/>
              <a:t>11</a:t>
            </a:fld>
            <a:endParaRPr lang="de-DE"/>
          </a:p>
        </p:txBody>
      </p:sp>
    </p:spTree>
    <p:extLst>
      <p:ext uri="{BB962C8B-B14F-4D97-AF65-F5344CB8AC3E}">
        <p14:creationId xmlns:p14="http://schemas.microsoft.com/office/powerpoint/2010/main" val="4132769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Kontakt halten – wollen wir auch über den Fördermitglieder-Newsletter!</a:t>
            </a:r>
            <a:endParaRPr lang="de-DE" dirty="0"/>
          </a:p>
        </p:txBody>
      </p:sp>
      <p:sp>
        <p:nvSpPr>
          <p:cNvPr id="4" name="Foliennummernplatzhalter 3"/>
          <p:cNvSpPr>
            <a:spLocks noGrp="1"/>
          </p:cNvSpPr>
          <p:nvPr>
            <p:ph type="sldNum" sz="quarter" idx="10"/>
          </p:nvPr>
        </p:nvSpPr>
        <p:spPr/>
        <p:txBody>
          <a:bodyPr/>
          <a:lstStyle/>
          <a:p>
            <a:fld id="{4E145B7E-47A2-49FE-A56B-1FBD2A31170C}" type="slidenum">
              <a:rPr lang="de-DE" smtClean="0"/>
              <a:pPr/>
              <a:t>12</a:t>
            </a:fld>
            <a:endParaRPr lang="de-DE"/>
          </a:p>
        </p:txBody>
      </p:sp>
    </p:spTree>
    <p:extLst>
      <p:ext uri="{BB962C8B-B14F-4D97-AF65-F5344CB8AC3E}">
        <p14:creationId xmlns:p14="http://schemas.microsoft.com/office/powerpoint/2010/main" val="2136208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ADFC-Fördermitgliedschaft kann und soll eins der stärksten Fundraising-Elemente im ADFC werden.</a:t>
            </a:r>
          </a:p>
          <a:p>
            <a:r>
              <a:rPr lang="de-DE" dirty="0" smtClean="0"/>
              <a:t>Dazu sollte es im Idealfall systematisch aufgebaut werden. </a:t>
            </a:r>
          </a:p>
          <a:p>
            <a:r>
              <a:rPr lang="de-DE" dirty="0" smtClean="0"/>
              <a:t>Akquise ist ein unschönes Wort. Im Marketing ist es die unangenehmste aller Aufgaben. Wenn sie erfolgreich ist, ist es aber auch die, die einen am meisten belohnt.</a:t>
            </a:r>
          </a:p>
          <a:p>
            <a:r>
              <a:rPr lang="de-DE" dirty="0" smtClean="0"/>
              <a:t>Wir haben so viel zu erzählen, können stolz sein auf unsere Arbeit. Pickt euch die Kirschen heraus, berichtet – es wird sicher Begeisterung bei eurem Gegenüber auslösen.</a:t>
            </a:r>
          </a:p>
        </p:txBody>
      </p:sp>
      <p:sp>
        <p:nvSpPr>
          <p:cNvPr id="4" name="Foliennummernplatzhalter 3"/>
          <p:cNvSpPr>
            <a:spLocks noGrp="1"/>
          </p:cNvSpPr>
          <p:nvPr>
            <p:ph type="sldNum" sz="quarter" idx="10"/>
          </p:nvPr>
        </p:nvSpPr>
        <p:spPr/>
        <p:txBody>
          <a:bodyPr/>
          <a:lstStyle/>
          <a:p>
            <a:fld id="{4E145B7E-47A2-49FE-A56B-1FBD2A31170C}" type="slidenum">
              <a:rPr lang="de-DE" smtClean="0"/>
              <a:pPr/>
              <a:t>2</a:t>
            </a:fld>
            <a:endParaRPr lang="de-DE"/>
          </a:p>
        </p:txBody>
      </p:sp>
    </p:spTree>
    <p:extLst>
      <p:ext uri="{BB962C8B-B14F-4D97-AF65-F5344CB8AC3E}">
        <p14:creationId xmlns:p14="http://schemas.microsoft.com/office/powerpoint/2010/main" val="2841168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smtClean="0"/>
              <a:t>Der Verkehrsminister hat es auf dem Symposium in Berlin gesagt: wir haben jetzt das Geld, wir wollen Fahrradland werden, jetzt müssen die Projekte auch umgesetzt werden</a:t>
            </a:r>
          </a:p>
          <a:p>
            <a:pPr marL="171450" indent="-171450">
              <a:buFontTx/>
              <a:buChar char="-"/>
            </a:pPr>
            <a:r>
              <a:rPr lang="de-DE" dirty="0" smtClean="0"/>
              <a:t>Das geht nur, wenn alle zusammen arbeiten. Der ADFC muss tatsächlich der Treiber sein.</a:t>
            </a:r>
            <a:br>
              <a:rPr lang="de-DE" dirty="0" smtClean="0"/>
            </a:br>
            <a:r>
              <a:rPr lang="de-DE" dirty="0" smtClean="0"/>
              <a:t>Fast jeder von uns kennt ein gutes Projekt, dass in seiner Heimatstadt im Planungszustand in der Schublade liegt. Wir müssen diese Projekte nun hervor holen und den Verantwortlichen in den Städten helfen, sie umzusetzen</a:t>
            </a:r>
          </a:p>
          <a:p>
            <a:pPr marL="171450" indent="-171450">
              <a:buFontTx/>
              <a:buChar char="-"/>
            </a:pPr>
            <a:r>
              <a:rPr lang="de-DE" dirty="0" smtClean="0"/>
              <a:t>Was das mit den Fördermitgliedschaften zu tun hat? Und warum ich das jetzt erzähle sage ich euch gleich!</a:t>
            </a:r>
            <a:endParaRPr lang="de-DE" dirty="0"/>
          </a:p>
        </p:txBody>
      </p:sp>
      <p:sp>
        <p:nvSpPr>
          <p:cNvPr id="4" name="Foliennummernplatzhalter 3"/>
          <p:cNvSpPr>
            <a:spLocks noGrp="1"/>
          </p:cNvSpPr>
          <p:nvPr>
            <p:ph type="sldNum" sz="quarter" idx="10"/>
          </p:nvPr>
        </p:nvSpPr>
        <p:spPr/>
        <p:txBody>
          <a:bodyPr/>
          <a:lstStyle/>
          <a:p>
            <a:fld id="{4E145B7E-47A2-49FE-A56B-1FBD2A31170C}" type="slidenum">
              <a:rPr lang="de-DE" smtClean="0"/>
              <a:pPr/>
              <a:t>3</a:t>
            </a:fld>
            <a:endParaRPr lang="de-DE"/>
          </a:p>
        </p:txBody>
      </p:sp>
    </p:spTree>
    <p:extLst>
      <p:ext uri="{BB962C8B-B14F-4D97-AF65-F5344CB8AC3E}">
        <p14:creationId xmlns:p14="http://schemas.microsoft.com/office/powerpoint/2010/main" val="1010236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Warum sollten sich Unternehmen finanziell im ADFC engagieren?</a:t>
            </a:r>
          </a:p>
          <a:p>
            <a:r>
              <a:rPr lang="de-DE" dirty="0"/>
              <a:t/>
            </a:r>
            <a:br>
              <a:rPr lang="de-DE" dirty="0"/>
            </a:br>
            <a:r>
              <a:rPr lang="de-DE" dirty="0" smtClean="0"/>
              <a:t>Gründe sind vielseitig. Nicht nur Fahrradunternehmen sind lohnenswerte Ansprechpartner. </a:t>
            </a:r>
            <a:endParaRPr lang="de-DE" dirty="0"/>
          </a:p>
          <a:p>
            <a:r>
              <a:rPr lang="de-DE" dirty="0" smtClean="0"/>
              <a:t>Einschub Fahrradhändler: Es gibt in Deutschland ca. 5000 Stück. Wir haben ca. 500 davon unter unseren Fördermitglieder. Da ist Potential!</a:t>
            </a:r>
          </a:p>
          <a:p>
            <a:endParaRPr lang="de-DE" dirty="0"/>
          </a:p>
          <a:p>
            <a:r>
              <a:rPr lang="de-DE" dirty="0" smtClean="0"/>
              <a:t>Darüber hinaus: Unternehmen, die sich engagieren wollen.</a:t>
            </a:r>
          </a:p>
        </p:txBody>
      </p:sp>
      <p:sp>
        <p:nvSpPr>
          <p:cNvPr id="4" name="Foliennummernplatzhalter 3"/>
          <p:cNvSpPr>
            <a:spLocks noGrp="1"/>
          </p:cNvSpPr>
          <p:nvPr>
            <p:ph type="sldNum" sz="quarter" idx="10"/>
          </p:nvPr>
        </p:nvSpPr>
        <p:spPr/>
        <p:txBody>
          <a:bodyPr/>
          <a:lstStyle/>
          <a:p>
            <a:fld id="{4E145B7E-47A2-49FE-A56B-1FBD2A31170C}" type="slidenum">
              <a:rPr lang="de-DE" smtClean="0"/>
              <a:pPr/>
              <a:t>4</a:t>
            </a:fld>
            <a:endParaRPr lang="de-DE"/>
          </a:p>
        </p:txBody>
      </p:sp>
    </p:spTree>
    <p:extLst>
      <p:ext uri="{BB962C8B-B14F-4D97-AF65-F5344CB8AC3E}">
        <p14:creationId xmlns:p14="http://schemas.microsoft.com/office/powerpoint/2010/main" val="3904104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Empfehlung:</a:t>
            </a:r>
          </a:p>
          <a:p>
            <a:r>
              <a:rPr lang="de-DE" dirty="0" smtClean="0"/>
              <a:t>Es als dauerhaftes Projekt im KV einrichten. Eine Person, die Lust darauf hat, dafür einsetzen.</a:t>
            </a:r>
          </a:p>
          <a:p>
            <a:endParaRPr lang="de-DE" dirty="0" smtClean="0"/>
          </a:p>
          <a:p>
            <a:r>
              <a:rPr lang="de-DE" dirty="0" smtClean="0"/>
              <a:t>Netzwerken, bekannt machen – das sind die entscheidenden Punkte in der Vorarbeit für die Kollegin, die dann den Abschluss macht. Je mehr die Menschen schon über euch wissen, desto leichter ist es.</a:t>
            </a:r>
            <a:endParaRPr lang="de-DE" dirty="0"/>
          </a:p>
        </p:txBody>
      </p:sp>
      <p:sp>
        <p:nvSpPr>
          <p:cNvPr id="4" name="Foliennummernplatzhalter 3"/>
          <p:cNvSpPr>
            <a:spLocks noGrp="1"/>
          </p:cNvSpPr>
          <p:nvPr>
            <p:ph type="sldNum" sz="quarter" idx="10"/>
          </p:nvPr>
        </p:nvSpPr>
        <p:spPr/>
        <p:txBody>
          <a:bodyPr/>
          <a:lstStyle/>
          <a:p>
            <a:fld id="{4E145B7E-47A2-49FE-A56B-1FBD2A31170C}" type="slidenum">
              <a:rPr lang="de-DE" smtClean="0"/>
              <a:pPr/>
              <a:t>5</a:t>
            </a:fld>
            <a:endParaRPr lang="de-DE"/>
          </a:p>
        </p:txBody>
      </p:sp>
    </p:spTree>
    <p:extLst>
      <p:ext uri="{BB962C8B-B14F-4D97-AF65-F5344CB8AC3E}">
        <p14:creationId xmlns:p14="http://schemas.microsoft.com/office/powerpoint/2010/main" val="2767666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Hierbei geht es vor allem um die eigene mentale Vorbereitung auf ein Gespräch. </a:t>
            </a:r>
          </a:p>
          <a:p>
            <a:endParaRPr lang="de-DE" dirty="0"/>
          </a:p>
          <a:p>
            <a:r>
              <a:rPr lang="de-DE" dirty="0" smtClean="0"/>
              <a:t>Dieses unangenehme Gefühl, was man in den ersten Gesprächen hat, kann einem keiner nehmen. Das gute ist, das geht vorbei. Mit dem ersten Erfolg werdet ihr euch sicher fühlen und habt ausreichend Motivation für die nächsten Gespräche.</a:t>
            </a:r>
          </a:p>
          <a:p>
            <a:endParaRPr lang="de-DE" dirty="0"/>
          </a:p>
          <a:p>
            <a:r>
              <a:rPr lang="de-DE" dirty="0" smtClean="0"/>
              <a:t>Frage:</a:t>
            </a:r>
          </a:p>
          <a:p>
            <a:r>
              <a:rPr lang="de-DE" dirty="0" smtClean="0"/>
              <a:t>Gibt es Leute mit Erfahrungen zu den Gesprächen?</a:t>
            </a:r>
          </a:p>
        </p:txBody>
      </p:sp>
      <p:sp>
        <p:nvSpPr>
          <p:cNvPr id="4" name="Foliennummernplatzhalter 3"/>
          <p:cNvSpPr>
            <a:spLocks noGrp="1"/>
          </p:cNvSpPr>
          <p:nvPr>
            <p:ph type="sldNum" sz="quarter" idx="10"/>
          </p:nvPr>
        </p:nvSpPr>
        <p:spPr/>
        <p:txBody>
          <a:bodyPr/>
          <a:lstStyle/>
          <a:p>
            <a:fld id="{4E145B7E-47A2-49FE-A56B-1FBD2A31170C}" type="slidenum">
              <a:rPr lang="de-DE" smtClean="0"/>
              <a:pPr/>
              <a:t>6</a:t>
            </a:fld>
            <a:endParaRPr lang="de-DE"/>
          </a:p>
        </p:txBody>
      </p:sp>
    </p:spTree>
    <p:extLst>
      <p:ext uri="{BB962C8B-B14F-4D97-AF65-F5344CB8AC3E}">
        <p14:creationId xmlns:p14="http://schemas.microsoft.com/office/powerpoint/2010/main" val="1933065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Schaut genau hin, informiert euch. Woran könnte das Unternehmen persönlich ein Interesse haben? Was bietet ihr, dass dazu passt?</a:t>
            </a:r>
          </a:p>
          <a:p>
            <a:endParaRPr lang="de-DE" dirty="0"/>
          </a:p>
          <a:p>
            <a:r>
              <a:rPr lang="de-DE" dirty="0" smtClean="0"/>
              <a:t>Wenn es keine konkreten Anhaltspunkte gibt, nehmt Materialien von euch mit. Zeigt, dass ihr professionell und wertvoll arbeitetet. </a:t>
            </a:r>
            <a:br>
              <a:rPr lang="de-DE" dirty="0" smtClean="0"/>
            </a:br>
            <a:r>
              <a:rPr lang="de-DE" dirty="0" smtClean="0"/>
              <a:t>Vielleicht könnt ihr dazu auch Material vom Bundesverband nutzen – z. B. Infrastrukturleitfaden oder Jahresbericht. </a:t>
            </a:r>
          </a:p>
          <a:p>
            <a:endParaRPr lang="de-DE" dirty="0"/>
          </a:p>
        </p:txBody>
      </p:sp>
      <p:sp>
        <p:nvSpPr>
          <p:cNvPr id="4" name="Foliennummernplatzhalter 3"/>
          <p:cNvSpPr>
            <a:spLocks noGrp="1"/>
          </p:cNvSpPr>
          <p:nvPr>
            <p:ph type="sldNum" sz="quarter" idx="10"/>
          </p:nvPr>
        </p:nvSpPr>
        <p:spPr/>
        <p:txBody>
          <a:bodyPr/>
          <a:lstStyle/>
          <a:p>
            <a:fld id="{4E145B7E-47A2-49FE-A56B-1FBD2A31170C}" type="slidenum">
              <a:rPr lang="de-DE" smtClean="0"/>
              <a:pPr/>
              <a:t>7</a:t>
            </a:fld>
            <a:endParaRPr lang="de-DE"/>
          </a:p>
        </p:txBody>
      </p:sp>
    </p:spTree>
    <p:extLst>
      <p:ext uri="{BB962C8B-B14F-4D97-AF65-F5344CB8AC3E}">
        <p14:creationId xmlns:p14="http://schemas.microsoft.com/office/powerpoint/2010/main" val="1596617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neue Beitragsordnung ist in erster Linie so aufgebaut, dass sich die Fördermitglieder selbst einordnen sollen. Es hilft aber, wenn ihr mit einer konkreten Vorstellung in das Gespräch geht und diesen Betrag auch frühzeitig erwähnt. </a:t>
            </a:r>
            <a:endParaRPr lang="de-DE" dirty="0"/>
          </a:p>
          <a:p>
            <a:r>
              <a:rPr lang="de-DE" dirty="0" smtClean="0"/>
              <a:t>Und wenn es der Mindestbeitrag ist – erwähnt wie viel ihr mit diesem Geld schaffen und erreichen könnt.</a:t>
            </a:r>
          </a:p>
        </p:txBody>
      </p:sp>
      <p:sp>
        <p:nvSpPr>
          <p:cNvPr id="4" name="Foliennummernplatzhalter 3"/>
          <p:cNvSpPr>
            <a:spLocks noGrp="1"/>
          </p:cNvSpPr>
          <p:nvPr>
            <p:ph type="sldNum" sz="quarter" idx="10"/>
          </p:nvPr>
        </p:nvSpPr>
        <p:spPr/>
        <p:txBody>
          <a:bodyPr/>
          <a:lstStyle/>
          <a:p>
            <a:fld id="{4E145B7E-47A2-49FE-A56B-1FBD2A31170C}" type="slidenum">
              <a:rPr lang="de-DE" smtClean="0"/>
              <a:pPr/>
              <a:t>8</a:t>
            </a:fld>
            <a:endParaRPr lang="de-DE"/>
          </a:p>
        </p:txBody>
      </p:sp>
    </p:spTree>
    <p:extLst>
      <p:ext uri="{BB962C8B-B14F-4D97-AF65-F5344CB8AC3E}">
        <p14:creationId xmlns:p14="http://schemas.microsoft.com/office/powerpoint/2010/main" val="2383409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Schlüssel ist tatsächlich oftmals Transparenz und ein konkreter Plan. Die Kreisverbände, die Radentscheide durchführen berichten, dass sie es ohne weiteres schaffen in kürzester Zeit viel Geld zu generieren. Sie haben oftmals einen sehr konkreten Projektplan in der Hinterhand.</a:t>
            </a:r>
          </a:p>
          <a:p>
            <a:endParaRPr lang="de-DE" dirty="0"/>
          </a:p>
          <a:p>
            <a:r>
              <a:rPr lang="de-DE" dirty="0" smtClean="0"/>
              <a:t>Transparenz erzeugt Vertrauen und euer Gegenüber fühlt sich in „Interna“ mit einbezogen. </a:t>
            </a:r>
          </a:p>
          <a:p>
            <a:endParaRPr lang="de-DE" dirty="0"/>
          </a:p>
        </p:txBody>
      </p:sp>
      <p:sp>
        <p:nvSpPr>
          <p:cNvPr id="4" name="Foliennummernplatzhalter 3"/>
          <p:cNvSpPr>
            <a:spLocks noGrp="1"/>
          </p:cNvSpPr>
          <p:nvPr>
            <p:ph type="sldNum" sz="quarter" idx="10"/>
          </p:nvPr>
        </p:nvSpPr>
        <p:spPr/>
        <p:txBody>
          <a:bodyPr/>
          <a:lstStyle/>
          <a:p>
            <a:fld id="{4E145B7E-47A2-49FE-A56B-1FBD2A31170C}" type="slidenum">
              <a:rPr lang="de-DE" smtClean="0"/>
              <a:pPr/>
              <a:t>9</a:t>
            </a:fld>
            <a:endParaRPr lang="de-DE"/>
          </a:p>
        </p:txBody>
      </p:sp>
    </p:spTree>
    <p:extLst>
      <p:ext uri="{BB962C8B-B14F-4D97-AF65-F5344CB8AC3E}">
        <p14:creationId xmlns:p14="http://schemas.microsoft.com/office/powerpoint/2010/main" val="2847016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83976" name="Picture 8" descr="Power Point-S1"/>
          <p:cNvPicPr>
            <a:picLocks noChangeArrowheads="1"/>
          </p:cNvPicPr>
          <p:nvPr userDrawn="1"/>
        </p:nvPicPr>
        <p:blipFill>
          <a:blip r:embed="rId2" cstate="print"/>
          <a:srcRect/>
          <a:stretch>
            <a:fillRect/>
          </a:stretch>
        </p:blipFill>
        <p:spPr bwMode="auto">
          <a:xfrm>
            <a:off x="0" y="368300"/>
            <a:ext cx="9144000" cy="6499225"/>
          </a:xfrm>
          <a:prstGeom prst="rect">
            <a:avLst/>
          </a:prstGeom>
          <a:noFill/>
        </p:spPr>
      </p:pic>
      <p:sp>
        <p:nvSpPr>
          <p:cNvPr id="83971" name="Rectangle 3"/>
          <p:cNvSpPr>
            <a:spLocks noGrp="1" noChangeArrowheads="1"/>
          </p:cNvSpPr>
          <p:nvPr>
            <p:ph type="ctrTitle"/>
          </p:nvPr>
        </p:nvSpPr>
        <p:spPr>
          <a:xfrm>
            <a:off x="900113" y="325438"/>
            <a:ext cx="7772400" cy="1609725"/>
          </a:xfrm>
        </p:spPr>
        <p:txBody>
          <a:bodyPr wrap="square" anchor="b"/>
          <a:lstStyle>
            <a:lvl1pPr>
              <a:lnSpc>
                <a:spcPts val="6000"/>
              </a:lnSpc>
              <a:defRPr sz="6000">
                <a:solidFill>
                  <a:srgbClr val="004B7C"/>
                </a:solidFill>
              </a:defRPr>
            </a:lvl1pPr>
          </a:lstStyle>
          <a:p>
            <a:r>
              <a:rPr lang="de-DE" smtClean="0"/>
              <a:t>Titelmasterformat durch Klicken bearbeiten</a:t>
            </a:r>
            <a:endParaRPr lang="de-DE" dirty="0"/>
          </a:p>
        </p:txBody>
      </p:sp>
      <p:sp>
        <p:nvSpPr>
          <p:cNvPr id="83972" name="Rectangle 4"/>
          <p:cNvSpPr>
            <a:spLocks noGrp="1" noChangeArrowheads="1"/>
          </p:cNvSpPr>
          <p:nvPr>
            <p:ph type="subTitle" idx="1"/>
          </p:nvPr>
        </p:nvSpPr>
        <p:spPr>
          <a:xfrm>
            <a:off x="900113" y="1925638"/>
            <a:ext cx="6400800" cy="1752600"/>
          </a:xfrm>
        </p:spPr>
        <p:txBody>
          <a:bodyPr tIns="180000"/>
          <a:lstStyle>
            <a:lvl1pPr defTabSz="873125">
              <a:lnSpc>
                <a:spcPts val="2800"/>
              </a:lnSpc>
              <a:buClr>
                <a:srgbClr val="F0C200"/>
              </a:buClr>
              <a:buFont typeface="Arial Narrow" pitchFamily="34" charset="0"/>
              <a:buNone/>
              <a:defRPr sz="2800">
                <a:solidFill>
                  <a:srgbClr val="004B7C"/>
                </a:solidFill>
              </a:defRPr>
            </a:lvl1pPr>
          </a:lstStyle>
          <a:p>
            <a:r>
              <a:rPr lang="de-DE" smtClean="0"/>
              <a:t>Formatvorlage des Untertitelmasters durch Klicken bearbeiten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04B7C"/>
                </a:solidFill>
              </a:defRPr>
            </a:lvl1p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a:defRPr>
                <a:solidFill>
                  <a:srgbClr val="004B7C"/>
                </a:solidFill>
              </a:defRPr>
            </a:lvl1pPr>
            <a:lvl2pPr>
              <a:defRPr>
                <a:solidFill>
                  <a:srgbClr val="004B7C"/>
                </a:solidFill>
              </a:defRPr>
            </a:lvl2pPr>
            <a:lvl3pPr>
              <a:defRPr>
                <a:solidFill>
                  <a:srgbClr val="004B7C"/>
                </a:solidFill>
              </a:defRPr>
            </a:lvl3pPr>
            <a:lvl4pPr>
              <a:defRPr>
                <a:solidFill>
                  <a:srgbClr val="004B7C"/>
                </a:solidFill>
              </a:defRPr>
            </a:lvl4pPr>
            <a:lvl5pPr>
              <a:defRPr>
                <a:solidFill>
                  <a:srgbClr val="004B7C"/>
                </a:solidFil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04B7C"/>
                </a:solidFill>
              </a:defRPr>
            </a:lvl1pPr>
          </a:lstStyle>
          <a:p>
            <a:r>
              <a:rPr lang="de-DE" smtClean="0"/>
              <a:t>Titelmasterformat durch Klicken bearbeiten</a:t>
            </a:r>
            <a:endParaRPr lang="de-DE"/>
          </a:p>
        </p:txBody>
      </p:sp>
      <p:sp>
        <p:nvSpPr>
          <p:cNvPr id="6" name="Inhaltsplatzhalter 2"/>
          <p:cNvSpPr>
            <a:spLocks noGrp="1"/>
          </p:cNvSpPr>
          <p:nvPr>
            <p:ph idx="1"/>
          </p:nvPr>
        </p:nvSpPr>
        <p:spPr>
          <a:xfrm>
            <a:off x="755650" y="1177925"/>
            <a:ext cx="3960000" cy="4525963"/>
          </a:xfrm>
        </p:spPr>
        <p:txBody>
          <a:bodyPr/>
          <a:lstStyle>
            <a:lvl1pPr>
              <a:defRPr>
                <a:solidFill>
                  <a:srgbClr val="004B7C"/>
                </a:solidFill>
              </a:defRPr>
            </a:lvl1pPr>
            <a:lvl2pPr>
              <a:defRPr>
                <a:solidFill>
                  <a:srgbClr val="004B7C"/>
                </a:solidFill>
              </a:defRPr>
            </a:lvl2pPr>
            <a:lvl3pPr>
              <a:defRPr>
                <a:solidFill>
                  <a:srgbClr val="004B7C"/>
                </a:solidFill>
              </a:defRPr>
            </a:lvl3pPr>
            <a:lvl4pPr>
              <a:defRPr>
                <a:solidFill>
                  <a:srgbClr val="004B7C"/>
                </a:solidFill>
              </a:defRPr>
            </a:lvl4pPr>
            <a:lvl5pPr>
              <a:defRPr>
                <a:solidFill>
                  <a:srgbClr val="004B7C"/>
                </a:solidFil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2"/>
          <p:cNvSpPr>
            <a:spLocks noGrp="1"/>
          </p:cNvSpPr>
          <p:nvPr>
            <p:ph idx="10"/>
          </p:nvPr>
        </p:nvSpPr>
        <p:spPr>
          <a:xfrm>
            <a:off x="5021580" y="1177925"/>
            <a:ext cx="3960000" cy="4525963"/>
          </a:xfrm>
        </p:spPr>
        <p:txBody>
          <a:bodyPr/>
          <a:lstStyle>
            <a:lvl1pPr>
              <a:defRPr>
                <a:solidFill>
                  <a:srgbClr val="004B7C"/>
                </a:solidFill>
              </a:defRPr>
            </a:lvl1pPr>
            <a:lvl2pPr>
              <a:defRPr>
                <a:solidFill>
                  <a:srgbClr val="004B7C"/>
                </a:solidFill>
              </a:defRPr>
            </a:lvl2pPr>
            <a:lvl3pPr>
              <a:defRPr>
                <a:solidFill>
                  <a:srgbClr val="004B7C"/>
                </a:solidFill>
              </a:defRPr>
            </a:lvl3pPr>
            <a:lvl4pPr>
              <a:defRPr>
                <a:solidFill>
                  <a:srgbClr val="004B7C"/>
                </a:solidFill>
              </a:defRPr>
            </a:lvl4pPr>
            <a:lvl5pPr>
              <a:defRPr>
                <a:solidFill>
                  <a:srgbClr val="004B7C"/>
                </a:solidFil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xfrm>
            <a:off x="742950" y="373063"/>
            <a:ext cx="8229600" cy="730250"/>
          </a:xfrm>
          <a:prstGeom prst="rect">
            <a:avLst/>
          </a:prstGeom>
          <a:noFill/>
          <a:ln w="9525" algn="ctr">
            <a:noFill/>
            <a:miter lim="800000"/>
            <a:headEnd/>
            <a:tailEnd/>
          </a:ln>
          <a:effectLst/>
        </p:spPr>
        <p:txBody>
          <a:bodyPr vert="horz" wrap="none" lIns="0" tIns="0" rIns="0" bIns="0" numCol="1" anchor="ctr" anchorCtr="0" compatLnSpc="1">
            <a:prstTxWarp prst="textNoShape">
              <a:avLst/>
            </a:prstTxWarp>
          </a:bodyPr>
          <a:lstStyle/>
          <a:p>
            <a:pPr lvl="0"/>
            <a:r>
              <a:rPr lang="de-DE" dirty="0" smtClean="0"/>
              <a:t>Titelmasterformat durch Klicken bearbeiten</a:t>
            </a:r>
          </a:p>
        </p:txBody>
      </p:sp>
      <p:sp>
        <p:nvSpPr>
          <p:cNvPr id="80899" name="Rectangle 3"/>
          <p:cNvSpPr>
            <a:spLocks noGrp="1" noChangeArrowheads="1"/>
          </p:cNvSpPr>
          <p:nvPr>
            <p:ph type="body" idx="1"/>
          </p:nvPr>
        </p:nvSpPr>
        <p:spPr bwMode="auto">
          <a:xfrm>
            <a:off x="755650" y="1177925"/>
            <a:ext cx="8229600" cy="4525963"/>
          </a:xfrm>
          <a:prstGeom prst="rect">
            <a:avLst/>
          </a:prstGeom>
          <a:noFill/>
          <a:ln w="9525" algn="ctr">
            <a:noFill/>
            <a:miter lim="800000"/>
            <a:headEnd/>
            <a:tailEnd/>
          </a:ln>
          <a:effectLst/>
        </p:spPr>
        <p:txBody>
          <a:bodyPr vert="horz" wrap="square" lIns="0" tIns="90000" rIns="0" bIns="0" numCol="1" anchor="t" anchorCtr="0" compatLnSpc="1">
            <a:prstTxWarp prst="textNoShape">
              <a:avLst/>
            </a:prstTxWarp>
          </a:bodyPr>
          <a:lstStyle/>
          <a:p>
            <a:pPr lvl="0"/>
            <a:endParaRPr lang="de-DE" dirty="0" smtClean="0"/>
          </a:p>
        </p:txBody>
      </p:sp>
      <p:sp>
        <p:nvSpPr>
          <p:cNvPr id="80904" name="Line 8"/>
          <p:cNvSpPr>
            <a:spLocks noChangeShapeType="1"/>
          </p:cNvSpPr>
          <p:nvPr/>
        </p:nvSpPr>
        <p:spPr bwMode="auto">
          <a:xfrm>
            <a:off x="762000" y="6096000"/>
            <a:ext cx="6096000" cy="0"/>
          </a:xfrm>
          <a:prstGeom prst="line">
            <a:avLst/>
          </a:prstGeom>
          <a:noFill/>
          <a:ln w="9525">
            <a:solidFill>
              <a:srgbClr val="E36500"/>
            </a:solidFill>
            <a:round/>
            <a:headEnd/>
            <a:tailEnd/>
          </a:ln>
          <a:effectLst/>
        </p:spPr>
        <p:txBody>
          <a:bodyPr wrap="none" anchor="ctr"/>
          <a:lstStyle/>
          <a:p>
            <a:endParaRPr lang="de-DE"/>
          </a:p>
        </p:txBody>
      </p:sp>
      <p:sp>
        <p:nvSpPr>
          <p:cNvPr id="80905" name="Line 9"/>
          <p:cNvSpPr>
            <a:spLocks noChangeShapeType="1"/>
          </p:cNvSpPr>
          <p:nvPr/>
        </p:nvSpPr>
        <p:spPr bwMode="auto">
          <a:xfrm>
            <a:off x="736600" y="1066800"/>
            <a:ext cx="8001000" cy="0"/>
          </a:xfrm>
          <a:prstGeom prst="line">
            <a:avLst/>
          </a:prstGeom>
          <a:noFill/>
          <a:ln w="9525">
            <a:solidFill>
              <a:srgbClr val="E36500"/>
            </a:solidFill>
            <a:round/>
            <a:headEnd/>
            <a:tailEnd/>
          </a:ln>
          <a:effectLst/>
        </p:spPr>
        <p:txBody>
          <a:bodyPr wrap="none" anchor="ctr"/>
          <a:lstStyle/>
          <a:p>
            <a:endParaRPr lang="de-DE"/>
          </a:p>
        </p:txBody>
      </p:sp>
      <p:graphicFrame>
        <p:nvGraphicFramePr>
          <p:cNvPr id="10" name="Tabelle 9"/>
          <p:cNvGraphicFramePr>
            <a:graphicFrameLocks noGrp="1"/>
          </p:cNvGraphicFramePr>
          <p:nvPr>
            <p:extLst>
              <p:ext uri="{D42A27DB-BD31-4B8C-83A1-F6EECF244321}">
                <p14:modId xmlns:p14="http://schemas.microsoft.com/office/powerpoint/2010/main" val="648660295"/>
              </p:ext>
            </p:extLst>
          </p:nvPr>
        </p:nvGraphicFramePr>
        <p:xfrm>
          <a:off x="761999" y="6166637"/>
          <a:ext cx="6083068" cy="216000"/>
        </p:xfrm>
        <a:graphic>
          <a:graphicData uri="http://schemas.openxmlformats.org/drawingml/2006/table">
            <a:tbl>
              <a:tblPr firstRow="1" bandRow="1">
                <a:tableStyleId>{5C22544A-7EE6-4342-B048-85BDC9FD1C3A}</a:tableStyleId>
              </a:tblPr>
              <a:tblGrid>
                <a:gridCol w="3960000"/>
                <a:gridCol w="360000"/>
                <a:gridCol w="539068"/>
                <a:gridCol w="360000"/>
                <a:gridCol w="864000"/>
              </a:tblGrid>
              <a:tr h="216000">
                <a:tc>
                  <a:txBody>
                    <a:bodyPr/>
                    <a:lstStyle/>
                    <a:p>
                      <a:r>
                        <a:rPr lang="de-DE" sz="1400" b="1" dirty="0" smtClean="0">
                          <a:solidFill>
                            <a:srgbClr val="004B7C"/>
                          </a:solidFill>
                        </a:rPr>
                        <a:t>Landesforum Hessen</a:t>
                      </a:r>
                      <a:endParaRPr lang="de-DE" sz="1400" dirty="0">
                        <a:solidFill>
                          <a:srgbClr val="004B7C"/>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1400" b="1" dirty="0" smtClean="0">
                          <a:solidFill>
                            <a:srgbClr val="004B7C"/>
                          </a:solidFill>
                        </a:rPr>
                        <a:t>|</a:t>
                      </a:r>
                      <a:endParaRPr lang="de-DE" sz="1400" dirty="0">
                        <a:solidFill>
                          <a:srgbClr val="004B7C"/>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de-DE" sz="1400" dirty="0">
                        <a:solidFill>
                          <a:srgbClr val="004B7C"/>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1400" b="1" dirty="0" smtClean="0">
                          <a:solidFill>
                            <a:srgbClr val="004B7C"/>
                          </a:solidFill>
                        </a:rPr>
                        <a:t>|</a:t>
                      </a:r>
                      <a:endParaRPr lang="de-DE" sz="1400" dirty="0">
                        <a:solidFill>
                          <a:srgbClr val="004B7C"/>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DE" sz="1400" b="1" dirty="0" smtClean="0">
                          <a:solidFill>
                            <a:srgbClr val="004B7C"/>
                          </a:solidFill>
                        </a:rPr>
                        <a:t>23.11.2019</a:t>
                      </a:r>
                      <a:endParaRPr lang="de-DE" sz="1400" b="1" dirty="0" smtClean="0">
                        <a:solidFill>
                          <a:srgbClr val="004B7C"/>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Textfeld 11"/>
          <p:cNvSpPr txBox="1">
            <a:spLocks noChangeAspect="1"/>
          </p:cNvSpPr>
          <p:nvPr/>
        </p:nvSpPr>
        <p:spPr>
          <a:xfrm>
            <a:off x="4902994" y="6167436"/>
            <a:ext cx="900112" cy="252000"/>
          </a:xfrm>
          <a:prstGeom prst="rect">
            <a:avLst/>
          </a:prstGeom>
          <a:noFill/>
        </p:spPr>
        <p:txBody>
          <a:bodyPr wrap="none" lIns="0" tIns="0" rIns="0" bIns="0" rtlCol="0">
            <a:noAutofit/>
          </a:bodyPr>
          <a:lstStyle/>
          <a:p>
            <a:fld id="{0BA70272-E83B-4B3C-918C-60DA2448AA16}" type="slidenum">
              <a:rPr lang="de-DE" sz="1400" smtClean="0">
                <a:solidFill>
                  <a:srgbClr val="1D3569"/>
                </a:solidFill>
              </a:rPr>
              <a:pPr/>
              <a:t>‹Nr.›</a:t>
            </a:fld>
            <a:endParaRPr lang="de-DE" sz="1400" dirty="0">
              <a:solidFill>
                <a:srgbClr val="1D3569"/>
              </a:solidFill>
            </a:endParaRPr>
          </a:p>
        </p:txBody>
      </p:sp>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0400" y="6014238"/>
            <a:ext cx="1790700" cy="672696"/>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7" r:id="rId3"/>
  </p:sldLayoutIdLst>
  <p:hf sldNum="0" hdr="0" ftr="0" dt="0"/>
  <p:txStyles>
    <p:titleStyle>
      <a:lvl1pPr algn="l" defTabSz="915988" rtl="0" eaLnBrk="1" fontAlgn="base" hangingPunct="1">
        <a:lnSpc>
          <a:spcPts val="3600"/>
        </a:lnSpc>
        <a:spcBef>
          <a:spcPct val="0"/>
        </a:spcBef>
        <a:spcAft>
          <a:spcPct val="100000"/>
        </a:spcAft>
        <a:defRPr sz="3600" b="1">
          <a:solidFill>
            <a:srgbClr val="004B7C"/>
          </a:solidFill>
          <a:latin typeface="+mj-lt"/>
          <a:ea typeface="+mj-ea"/>
          <a:cs typeface="+mj-cs"/>
        </a:defRPr>
      </a:lvl1pPr>
      <a:lvl2pPr algn="l" defTabSz="915988" rtl="0" eaLnBrk="1" fontAlgn="base" hangingPunct="1">
        <a:lnSpc>
          <a:spcPts val="3600"/>
        </a:lnSpc>
        <a:spcBef>
          <a:spcPct val="0"/>
        </a:spcBef>
        <a:spcAft>
          <a:spcPct val="100000"/>
        </a:spcAft>
        <a:defRPr sz="3600" b="1">
          <a:solidFill>
            <a:srgbClr val="1D3569"/>
          </a:solidFill>
          <a:latin typeface="Arial Narrow" pitchFamily="34" charset="0"/>
        </a:defRPr>
      </a:lvl2pPr>
      <a:lvl3pPr algn="l" defTabSz="915988" rtl="0" eaLnBrk="1" fontAlgn="base" hangingPunct="1">
        <a:lnSpc>
          <a:spcPts val="3600"/>
        </a:lnSpc>
        <a:spcBef>
          <a:spcPct val="0"/>
        </a:spcBef>
        <a:spcAft>
          <a:spcPct val="100000"/>
        </a:spcAft>
        <a:defRPr sz="3600" b="1">
          <a:solidFill>
            <a:srgbClr val="1D3569"/>
          </a:solidFill>
          <a:latin typeface="Arial Narrow" pitchFamily="34" charset="0"/>
        </a:defRPr>
      </a:lvl3pPr>
      <a:lvl4pPr algn="l" defTabSz="915988" rtl="0" eaLnBrk="1" fontAlgn="base" hangingPunct="1">
        <a:lnSpc>
          <a:spcPts val="3600"/>
        </a:lnSpc>
        <a:spcBef>
          <a:spcPct val="0"/>
        </a:spcBef>
        <a:spcAft>
          <a:spcPct val="100000"/>
        </a:spcAft>
        <a:defRPr sz="3600" b="1">
          <a:solidFill>
            <a:srgbClr val="1D3569"/>
          </a:solidFill>
          <a:latin typeface="Arial Narrow" pitchFamily="34" charset="0"/>
        </a:defRPr>
      </a:lvl4pPr>
      <a:lvl5pPr algn="l" defTabSz="915988" rtl="0" eaLnBrk="1" fontAlgn="base" hangingPunct="1">
        <a:lnSpc>
          <a:spcPts val="3600"/>
        </a:lnSpc>
        <a:spcBef>
          <a:spcPct val="0"/>
        </a:spcBef>
        <a:spcAft>
          <a:spcPct val="100000"/>
        </a:spcAft>
        <a:defRPr sz="3600" b="1">
          <a:solidFill>
            <a:srgbClr val="1D3569"/>
          </a:solidFill>
          <a:latin typeface="Arial Narrow" pitchFamily="34" charset="0"/>
        </a:defRPr>
      </a:lvl5pPr>
      <a:lvl6pPr marL="457200" algn="l" defTabSz="915988" rtl="0" eaLnBrk="1" fontAlgn="base" hangingPunct="1">
        <a:lnSpc>
          <a:spcPts val="3600"/>
        </a:lnSpc>
        <a:spcBef>
          <a:spcPct val="0"/>
        </a:spcBef>
        <a:spcAft>
          <a:spcPct val="100000"/>
        </a:spcAft>
        <a:defRPr sz="3600" b="1">
          <a:solidFill>
            <a:srgbClr val="1D3569"/>
          </a:solidFill>
          <a:latin typeface="Arial Narrow" pitchFamily="34" charset="0"/>
        </a:defRPr>
      </a:lvl6pPr>
      <a:lvl7pPr marL="914400" algn="l" defTabSz="915988" rtl="0" eaLnBrk="1" fontAlgn="base" hangingPunct="1">
        <a:lnSpc>
          <a:spcPts val="3600"/>
        </a:lnSpc>
        <a:spcBef>
          <a:spcPct val="0"/>
        </a:spcBef>
        <a:spcAft>
          <a:spcPct val="100000"/>
        </a:spcAft>
        <a:defRPr sz="3600" b="1">
          <a:solidFill>
            <a:srgbClr val="1D3569"/>
          </a:solidFill>
          <a:latin typeface="Arial Narrow" pitchFamily="34" charset="0"/>
        </a:defRPr>
      </a:lvl7pPr>
      <a:lvl8pPr marL="1371600" algn="l" defTabSz="915988" rtl="0" eaLnBrk="1" fontAlgn="base" hangingPunct="1">
        <a:lnSpc>
          <a:spcPts val="3600"/>
        </a:lnSpc>
        <a:spcBef>
          <a:spcPct val="0"/>
        </a:spcBef>
        <a:spcAft>
          <a:spcPct val="100000"/>
        </a:spcAft>
        <a:defRPr sz="3600" b="1">
          <a:solidFill>
            <a:srgbClr val="1D3569"/>
          </a:solidFill>
          <a:latin typeface="Arial Narrow" pitchFamily="34" charset="0"/>
        </a:defRPr>
      </a:lvl8pPr>
      <a:lvl9pPr marL="1828800" algn="l" defTabSz="915988" rtl="0" eaLnBrk="1" fontAlgn="base" hangingPunct="1">
        <a:lnSpc>
          <a:spcPts val="3600"/>
        </a:lnSpc>
        <a:spcBef>
          <a:spcPct val="0"/>
        </a:spcBef>
        <a:spcAft>
          <a:spcPct val="100000"/>
        </a:spcAft>
        <a:defRPr sz="3600" b="1">
          <a:solidFill>
            <a:srgbClr val="1D3569"/>
          </a:solidFill>
          <a:latin typeface="Arial Narrow" pitchFamily="34" charset="0"/>
        </a:defRPr>
      </a:lvl9pPr>
    </p:titleStyle>
    <p:bodyStyle>
      <a:lvl1pPr algn="l" defTabSz="915988" rtl="0" eaLnBrk="1" fontAlgn="base" hangingPunct="1">
        <a:lnSpc>
          <a:spcPct val="100000"/>
        </a:lnSpc>
        <a:spcBef>
          <a:spcPts val="600"/>
        </a:spcBef>
        <a:spcAft>
          <a:spcPct val="0"/>
        </a:spcAft>
        <a:defRPr sz="1800" b="1">
          <a:solidFill>
            <a:srgbClr val="004B7C"/>
          </a:solidFill>
          <a:latin typeface="+mn-lt"/>
          <a:ea typeface="+mn-ea"/>
          <a:cs typeface="+mn-cs"/>
        </a:defRPr>
      </a:lvl1pPr>
      <a:lvl2pPr marL="182563" indent="-182563" algn="l" defTabSz="915988" rtl="0" eaLnBrk="1" fontAlgn="base" hangingPunct="1">
        <a:lnSpc>
          <a:spcPct val="100000"/>
        </a:lnSpc>
        <a:spcBef>
          <a:spcPts val="600"/>
        </a:spcBef>
        <a:spcAft>
          <a:spcPct val="0"/>
        </a:spcAft>
        <a:buClr>
          <a:srgbClr val="EF7F01"/>
        </a:buClr>
        <a:buSzPct val="120000"/>
        <a:buFont typeface="Arial" pitchFamily="34" charset="0"/>
        <a:buChar char="•"/>
        <a:defRPr b="1">
          <a:solidFill>
            <a:srgbClr val="1D3569"/>
          </a:solidFill>
          <a:latin typeface="+mn-lt"/>
          <a:ea typeface="+mn-ea"/>
          <a:cs typeface="+mn-cs"/>
        </a:defRPr>
      </a:lvl2pPr>
      <a:lvl3pPr marL="361950" marR="0" indent="-180975" algn="l" defTabSz="915988" rtl="0" eaLnBrk="1" fontAlgn="ctr" latinLnBrk="0" hangingPunct="1">
        <a:lnSpc>
          <a:spcPct val="100000"/>
        </a:lnSpc>
        <a:spcBef>
          <a:spcPts val="600"/>
        </a:spcBef>
        <a:spcAft>
          <a:spcPct val="0"/>
        </a:spcAft>
        <a:buClr>
          <a:srgbClr val="EF7F01"/>
        </a:buClr>
        <a:buSzPct val="120000"/>
        <a:buFont typeface="Arial" pitchFamily="34" charset="0"/>
        <a:buChar char="•"/>
        <a:tabLst/>
        <a:defRPr sz="1800" b="1">
          <a:solidFill>
            <a:srgbClr val="1D3569"/>
          </a:solidFill>
          <a:latin typeface="+mn-lt"/>
          <a:ea typeface="+mn-ea"/>
          <a:cs typeface="+mn-cs"/>
        </a:defRPr>
      </a:lvl3pPr>
      <a:lvl4pPr marL="546100" indent="-179388" algn="l" defTabSz="915988" rtl="0" eaLnBrk="1" fontAlgn="ctr" hangingPunct="1">
        <a:lnSpc>
          <a:spcPct val="100000"/>
        </a:lnSpc>
        <a:spcBef>
          <a:spcPts val="600"/>
        </a:spcBef>
        <a:spcAft>
          <a:spcPct val="0"/>
        </a:spcAft>
        <a:buClr>
          <a:srgbClr val="EF7F01"/>
        </a:buClr>
        <a:buSzPct val="120000"/>
        <a:buFont typeface="Arial Narrow" pitchFamily="34" charset="0"/>
        <a:buChar char="•"/>
        <a:defRPr sz="1800" b="1">
          <a:solidFill>
            <a:srgbClr val="1D3569"/>
          </a:solidFill>
          <a:latin typeface="+mn-lt"/>
          <a:ea typeface="+mn-ea"/>
          <a:cs typeface="+mn-cs"/>
        </a:defRPr>
      </a:lvl4pPr>
      <a:lvl5pPr marL="712788" marR="0" indent="-165100" algn="l" defTabSz="915988" rtl="0" eaLnBrk="1" fontAlgn="ctr" latinLnBrk="0" hangingPunct="1">
        <a:lnSpc>
          <a:spcPct val="100000"/>
        </a:lnSpc>
        <a:spcBef>
          <a:spcPts val="600"/>
        </a:spcBef>
        <a:spcAft>
          <a:spcPct val="0"/>
        </a:spcAft>
        <a:buClr>
          <a:srgbClr val="EF7F01"/>
        </a:buClr>
        <a:buSzPct val="120000"/>
        <a:buFont typeface="Arial Narrow" pitchFamily="34" charset="0"/>
        <a:buChar char="•"/>
        <a:tabLst/>
        <a:defRPr sz="1800" b="1">
          <a:solidFill>
            <a:srgbClr val="1D3569"/>
          </a:solidFill>
          <a:latin typeface="+mn-lt"/>
          <a:ea typeface="+mn-ea"/>
          <a:cs typeface="+mn-cs"/>
        </a:defRPr>
      </a:lvl5pPr>
      <a:lvl6pPr marL="893763" indent="-179388" algn="l" defTabSz="915988" rtl="0" eaLnBrk="1" fontAlgn="ctr" hangingPunct="1">
        <a:lnSpc>
          <a:spcPct val="100000"/>
        </a:lnSpc>
        <a:spcBef>
          <a:spcPts val="600"/>
        </a:spcBef>
        <a:spcAft>
          <a:spcPct val="0"/>
        </a:spcAft>
        <a:buClr>
          <a:srgbClr val="EF7F01"/>
        </a:buClr>
        <a:buSzPct val="120000"/>
        <a:buFont typeface="Arial Narrow" pitchFamily="34" charset="0"/>
        <a:buChar char="•"/>
        <a:defRPr sz="1800" b="1">
          <a:solidFill>
            <a:srgbClr val="1D3569"/>
          </a:solidFill>
          <a:latin typeface="+mn-lt"/>
          <a:ea typeface="+mn-ea"/>
          <a:cs typeface="+mn-cs"/>
        </a:defRPr>
      </a:lvl6pPr>
      <a:lvl7pPr marL="1076325" indent="-180975" algn="l" defTabSz="915988" rtl="0" eaLnBrk="1" fontAlgn="ctr" hangingPunct="1">
        <a:lnSpc>
          <a:spcPct val="100000"/>
        </a:lnSpc>
        <a:spcBef>
          <a:spcPts val="600"/>
        </a:spcBef>
        <a:spcAft>
          <a:spcPct val="0"/>
        </a:spcAft>
        <a:buClr>
          <a:srgbClr val="EF7F01"/>
        </a:buClr>
        <a:buSzPct val="120000"/>
        <a:buFont typeface="Arial Narrow" pitchFamily="34" charset="0"/>
        <a:buChar char="•"/>
        <a:defRPr sz="1800" b="1">
          <a:solidFill>
            <a:srgbClr val="1D3569"/>
          </a:solidFill>
          <a:latin typeface="+mn-lt"/>
          <a:ea typeface="+mn-ea"/>
          <a:cs typeface="+mn-cs"/>
        </a:defRPr>
      </a:lvl7pPr>
      <a:lvl8pPr marL="1255713" indent="-179388" algn="l" defTabSz="915988" rtl="0" eaLnBrk="1" fontAlgn="ctr" hangingPunct="1">
        <a:lnSpc>
          <a:spcPct val="100000"/>
        </a:lnSpc>
        <a:spcBef>
          <a:spcPts val="600"/>
        </a:spcBef>
        <a:spcAft>
          <a:spcPct val="0"/>
        </a:spcAft>
        <a:buClr>
          <a:srgbClr val="EF7F01"/>
        </a:buClr>
        <a:buSzPct val="120000"/>
        <a:buFont typeface="Arial Narrow" pitchFamily="34" charset="0"/>
        <a:buChar char="•"/>
        <a:defRPr sz="1800" b="1">
          <a:solidFill>
            <a:srgbClr val="1D3569"/>
          </a:solidFill>
          <a:latin typeface="+mn-lt"/>
          <a:ea typeface="+mn-ea"/>
          <a:cs typeface="+mn-cs"/>
        </a:defRPr>
      </a:lvl8pPr>
      <a:lvl9pPr marL="2179638" indent="-165100" algn="l" defTabSz="915988" rtl="0" eaLnBrk="1" fontAlgn="ctr" hangingPunct="1">
        <a:lnSpc>
          <a:spcPct val="95000"/>
        </a:lnSpc>
        <a:spcBef>
          <a:spcPct val="30000"/>
        </a:spcBef>
        <a:spcAft>
          <a:spcPct val="0"/>
        </a:spcAft>
        <a:buClr>
          <a:srgbClr val="1D3569"/>
        </a:buClr>
        <a:buSzPct val="110000"/>
        <a:buFont typeface="Arial Narrow" pitchFamily="34" charset="0"/>
        <a:buChar char="•"/>
        <a:defRPr sz="1600">
          <a:solidFill>
            <a:srgbClr val="1D3569"/>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DE" dirty="0" smtClean="0"/>
              <a:t>Fördermitglieder werben</a:t>
            </a:r>
            <a:endParaRPr lang="de-DE" dirty="0"/>
          </a:p>
        </p:txBody>
      </p:sp>
      <p:sp>
        <p:nvSpPr>
          <p:cNvPr id="7" name="Untertitel 6"/>
          <p:cNvSpPr>
            <a:spLocks noGrp="1"/>
          </p:cNvSpPr>
          <p:nvPr>
            <p:ph type="subTitle" idx="1"/>
          </p:nvPr>
        </p:nvSpPr>
        <p:spPr/>
        <p:txBody>
          <a:bodyPr/>
          <a:lstStyle/>
          <a:p>
            <a:r>
              <a:rPr lang="de-DE" dirty="0" smtClean="0"/>
              <a:t>Stärkt euren Kreisverband!</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Nach Geld fragen</a:t>
            </a:r>
          </a:p>
        </p:txBody>
      </p:sp>
      <p:sp>
        <p:nvSpPr>
          <p:cNvPr id="4" name="Inhaltsplatzhalter 2"/>
          <p:cNvSpPr>
            <a:spLocks noGrp="1"/>
          </p:cNvSpPr>
          <p:nvPr>
            <p:ph idx="1"/>
          </p:nvPr>
        </p:nvSpPr>
        <p:spPr/>
        <p:txBody>
          <a:bodyPr/>
          <a:lstStyle/>
          <a:p>
            <a:pPr marL="285750" indent="-285750">
              <a:buFont typeface="Arial" panose="020B0604020202020204" pitchFamily="34" charset="0"/>
              <a:buChar char="•"/>
            </a:pPr>
            <a:r>
              <a:rPr lang="de-DE" b="0" dirty="0" smtClean="0"/>
              <a:t>Irgendwann im Gespräch muss der Satz kommen „Würden Sie uns dazu mit einer Fördermitgliedschaft in Höhe von 200 Euro pro Jahr unterstützen?“ (oder so ähnlich)</a:t>
            </a:r>
          </a:p>
          <a:p>
            <a:pPr marL="285750" indent="-285750">
              <a:buFont typeface="Wingdings"/>
              <a:buChar char="à"/>
            </a:pPr>
            <a:r>
              <a:rPr lang="de-DE" b="0" dirty="0" smtClean="0">
                <a:sym typeface="Wingdings" panose="05000000000000000000" pitchFamily="2" charset="2"/>
              </a:rPr>
              <a:t>ja, man darf unsicher sein eine solche Frage zu stellen und ein bisschen Angst davor haben.</a:t>
            </a:r>
          </a:p>
          <a:p>
            <a:r>
              <a:rPr lang="de-DE" b="0" dirty="0" smtClean="0">
                <a:sym typeface="Wingdings" panose="05000000000000000000" pitchFamily="2" charset="2"/>
              </a:rPr>
              <a:t>ABER:</a:t>
            </a:r>
          </a:p>
          <a:p>
            <a:pPr marL="285750" indent="-285750">
              <a:buFont typeface="Arial" panose="020B0604020202020204" pitchFamily="34" charset="0"/>
              <a:buChar char="•"/>
            </a:pPr>
            <a:r>
              <a:rPr lang="de-DE" b="0" dirty="0" smtClean="0">
                <a:sym typeface="Wingdings" panose="05000000000000000000" pitchFamily="2" charset="2"/>
              </a:rPr>
              <a:t>Ihr fragt für eine gute Sache</a:t>
            </a:r>
          </a:p>
          <a:p>
            <a:pPr marL="285750" indent="-285750">
              <a:buFont typeface="Arial" panose="020B0604020202020204" pitchFamily="34" charset="0"/>
              <a:buChar char="•"/>
            </a:pPr>
            <a:r>
              <a:rPr lang="de-DE" b="0" dirty="0" smtClean="0">
                <a:sym typeface="Wingdings" panose="05000000000000000000" pitchFamily="2" charset="2"/>
              </a:rPr>
              <a:t>Ihr habt selber schon so viel dafür gegeben. Ihr seid selber von der Arbeit des ADFC überzeugt. Erzählt eure Geschichte!</a:t>
            </a:r>
          </a:p>
          <a:p>
            <a:pPr marL="285750" indent="-285750">
              <a:buFont typeface="Arial" panose="020B0604020202020204" pitchFamily="34" charset="0"/>
              <a:buChar char="•"/>
            </a:pPr>
            <a:r>
              <a:rPr lang="de-DE" b="0" dirty="0" smtClean="0">
                <a:sym typeface="Wingdings" panose="05000000000000000000" pitchFamily="2" charset="2"/>
              </a:rPr>
              <a:t>Nicht überdenken. Nicht die ganze Zeit darüber nachdenken, warum das Gegenüber bestimmt ‚nein‘ sagt. Vielleicht sagt es auch ‚Ja‘. </a:t>
            </a:r>
          </a:p>
          <a:p>
            <a:pPr marL="285750" indent="-285750">
              <a:buFont typeface="Arial" panose="020B0604020202020204" pitchFamily="34" charset="0"/>
              <a:buChar char="•"/>
            </a:pPr>
            <a:r>
              <a:rPr lang="de-DE" b="0" dirty="0" smtClean="0">
                <a:sym typeface="Wingdings" panose="05000000000000000000" pitchFamily="2" charset="2"/>
              </a:rPr>
              <a:t>Menschen fühlen sich auch geschmeichelt, wenn man gerade sie angesprochen hat. Aus einem besonderen Grund.</a:t>
            </a:r>
            <a:endParaRPr lang="de-DE" b="0" dirty="0">
              <a:sym typeface="Wingdings" panose="05000000000000000000" pitchFamily="2" charset="2"/>
            </a:endParaRPr>
          </a:p>
        </p:txBody>
      </p:sp>
    </p:spTree>
    <p:extLst>
      <p:ext uri="{BB962C8B-B14F-4D97-AF65-F5344CB8AC3E}">
        <p14:creationId xmlns:p14="http://schemas.microsoft.com/office/powerpoint/2010/main" val="131612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Nach Geld fragen</a:t>
            </a:r>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b="0" dirty="0"/>
              <a:t>Fragt nach dem konkreten Betrag und benennt direkt, was man damit erreichen kann und warum das wichtig und toll ist. </a:t>
            </a:r>
            <a:endParaRPr lang="de-DE" b="0" dirty="0" smtClean="0"/>
          </a:p>
          <a:p>
            <a:r>
              <a:rPr lang="de-DE" b="0" dirty="0" smtClean="0"/>
              <a:t>	</a:t>
            </a:r>
            <a:r>
              <a:rPr lang="de-DE" b="0" dirty="0" smtClean="0">
                <a:sym typeface="Wingdings" panose="05000000000000000000" pitchFamily="2" charset="2"/>
              </a:rPr>
              <a:t> z. B. für 200 € können wir Material für die Demo für neue Abstellanlagen am 	Bahnhof besorgen. </a:t>
            </a:r>
            <a:r>
              <a:rPr lang="de-DE" b="0" dirty="0">
                <a:sym typeface="Wingdings" panose="05000000000000000000" pitchFamily="2" charset="2"/>
              </a:rPr>
              <a:t> </a:t>
            </a:r>
            <a:r>
              <a:rPr lang="de-DE" b="0" dirty="0" smtClean="0">
                <a:sym typeface="Wingdings" panose="05000000000000000000" pitchFamily="2" charset="2"/>
              </a:rPr>
              <a:t>Oder ein </a:t>
            </a:r>
            <a:r>
              <a:rPr lang="de-DE" b="0" dirty="0" err="1" smtClean="0">
                <a:sym typeface="Wingdings" panose="05000000000000000000" pitchFamily="2" charset="2"/>
              </a:rPr>
              <a:t>xTel</a:t>
            </a:r>
            <a:r>
              <a:rPr lang="de-DE" b="0" dirty="0" smtClean="0">
                <a:sym typeface="Wingdings" panose="05000000000000000000" pitchFamily="2" charset="2"/>
              </a:rPr>
              <a:t> des Gehalts einer hauptamtlichen Person in unserer 	Geschäftsstelle.</a:t>
            </a:r>
          </a:p>
          <a:p>
            <a:endParaRPr lang="de-DE" b="0" dirty="0">
              <a:sym typeface="Wingdings" panose="05000000000000000000" pitchFamily="2" charset="2"/>
            </a:endParaRPr>
          </a:p>
          <a:p>
            <a:pPr marL="285750" indent="-285750">
              <a:buFont typeface="Arial" panose="020B0604020202020204" pitchFamily="34" charset="0"/>
              <a:buChar char="•"/>
            </a:pPr>
            <a:r>
              <a:rPr lang="de-DE" b="0" dirty="0" smtClean="0">
                <a:sym typeface="Wingdings" panose="05000000000000000000" pitchFamily="2" charset="2"/>
              </a:rPr>
              <a:t>Überlegt euch vorher, wie ihr neu gewonnenes Geld einsetzen wollt.</a:t>
            </a:r>
            <a:endParaRPr lang="de-DE" b="0" dirty="0"/>
          </a:p>
          <a:p>
            <a:endParaRPr lang="de-DE" dirty="0"/>
          </a:p>
        </p:txBody>
      </p:sp>
    </p:spTree>
    <p:extLst>
      <p:ext uri="{BB962C8B-B14F-4D97-AF65-F5344CB8AC3E}">
        <p14:creationId xmlns:p14="http://schemas.microsoft.com/office/powerpoint/2010/main" val="282335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Danke sagen</a:t>
            </a:r>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b="0" dirty="0"/>
              <a:t>Bedankt euch bei euren Fördermitgliedern, am besten persönlich.</a:t>
            </a:r>
          </a:p>
          <a:p>
            <a:pPr marL="285750" indent="-285750">
              <a:buFont typeface="Arial" panose="020B0604020202020204" pitchFamily="34" charset="0"/>
              <a:buChar char="•"/>
            </a:pPr>
            <a:r>
              <a:rPr lang="de-DE" b="0" dirty="0"/>
              <a:t>Macht euren Dank öffentlich – schreibt es in Tourenhefte, Flyer oder auf eure Webseite.</a:t>
            </a:r>
          </a:p>
          <a:p>
            <a:pPr marL="285750" indent="-285750">
              <a:buFont typeface="Arial" panose="020B0604020202020204" pitchFamily="34" charset="0"/>
              <a:buChar char="•"/>
            </a:pPr>
            <a:r>
              <a:rPr lang="de-DE" b="0" dirty="0"/>
              <a:t>Wiederholt diesen Dank – einmal im Jahr mit einer Karte oder geht persönlich vorbei.</a:t>
            </a:r>
          </a:p>
          <a:p>
            <a:pPr marL="285750" indent="-285750">
              <a:buFont typeface="Arial" panose="020B0604020202020204" pitchFamily="34" charset="0"/>
              <a:buChar char="•"/>
            </a:pPr>
            <a:r>
              <a:rPr lang="de-DE" b="0" dirty="0"/>
              <a:t>Spender und Förderer wollen gesehen und bedankt werden.</a:t>
            </a:r>
          </a:p>
          <a:p>
            <a:endParaRPr lang="de-DE" b="0" dirty="0"/>
          </a:p>
        </p:txBody>
      </p:sp>
    </p:spTree>
    <p:extLst>
      <p:ext uri="{BB962C8B-B14F-4D97-AF65-F5344CB8AC3E}">
        <p14:creationId xmlns:p14="http://schemas.microsoft.com/office/powerpoint/2010/main" val="345781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wollen wir?</a:t>
            </a:r>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b="0" dirty="0"/>
              <a:t>Fördermitglieder neu anwerben</a:t>
            </a:r>
          </a:p>
          <a:p>
            <a:pPr marL="285750" indent="-285750">
              <a:buFont typeface="Arial" panose="020B0604020202020204" pitchFamily="34" charset="0"/>
              <a:buChar char="•"/>
            </a:pPr>
            <a:r>
              <a:rPr lang="de-DE" b="0" dirty="0"/>
              <a:t>Die Arbeit der Kreisverbände finanziell stärken</a:t>
            </a:r>
          </a:p>
          <a:p>
            <a:pPr marL="285750" indent="-285750">
              <a:buFont typeface="Arial" panose="020B0604020202020204" pitchFamily="34" charset="0"/>
              <a:buChar char="•"/>
            </a:pPr>
            <a:r>
              <a:rPr lang="de-DE" b="0" dirty="0"/>
              <a:t>Die Arbeit der Kreisverbände lokal durch ein Netzwerk stärken</a:t>
            </a:r>
          </a:p>
          <a:p>
            <a:pPr marL="285750" indent="-285750">
              <a:buFont typeface="Arial" panose="020B0604020202020204" pitchFamily="34" charset="0"/>
              <a:buChar char="•"/>
            </a:pPr>
            <a:r>
              <a:rPr lang="de-DE" b="0" dirty="0"/>
              <a:t>Wertschätzung für die ehrenamtliche Arbeit erfahren</a:t>
            </a:r>
          </a:p>
          <a:p>
            <a:pPr marL="285750" indent="-285750">
              <a:buFont typeface="Arial" panose="020B0604020202020204" pitchFamily="34" charset="0"/>
              <a:buChar char="•"/>
            </a:pPr>
            <a:r>
              <a:rPr lang="de-DE" b="0" dirty="0"/>
              <a:t>Die Mitgliederzahl des ADFC Kreisverbands stärken</a:t>
            </a:r>
          </a:p>
          <a:p>
            <a:endParaRPr lang="de-DE" b="0" dirty="0"/>
          </a:p>
        </p:txBody>
      </p:sp>
    </p:spTree>
    <p:extLst>
      <p:ext uri="{BB962C8B-B14F-4D97-AF65-F5344CB8AC3E}">
        <p14:creationId xmlns:p14="http://schemas.microsoft.com/office/powerpoint/2010/main" val="419403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Warum jetzt?</a:t>
            </a:r>
            <a:endParaRPr lang="de-DE" dirty="0"/>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b="0" dirty="0" smtClean="0"/>
              <a:t>Die politische Situation verlangt nach mehr Mitarbeit durch den ADFC</a:t>
            </a:r>
            <a:br>
              <a:rPr lang="de-DE" b="0" dirty="0" smtClean="0"/>
            </a:br>
            <a:r>
              <a:rPr lang="de-DE" b="0" dirty="0" smtClean="0">
                <a:sym typeface="Wingdings" panose="05000000000000000000" pitchFamily="2" charset="2"/>
              </a:rPr>
              <a:t> 900 Mio. mehr für die nächsten 4 Jahre durch das Klimapaket</a:t>
            </a:r>
          </a:p>
          <a:p>
            <a:pPr marL="285750" indent="-285750">
              <a:buFont typeface="Arial" panose="020B0604020202020204" pitchFamily="34" charset="0"/>
              <a:buChar char="•"/>
            </a:pPr>
            <a:r>
              <a:rPr lang="de-DE" b="0" dirty="0" smtClean="0">
                <a:sym typeface="Wingdings" panose="05000000000000000000" pitchFamily="2" charset="2"/>
              </a:rPr>
              <a:t>Mobilitätswende ist Topthema dieser Tage</a:t>
            </a:r>
          </a:p>
          <a:p>
            <a:pPr marL="285750" indent="-285750">
              <a:buFont typeface="Arial" panose="020B0604020202020204" pitchFamily="34" charset="0"/>
              <a:buChar char="•"/>
            </a:pPr>
            <a:r>
              <a:rPr lang="de-DE" b="0" dirty="0" smtClean="0">
                <a:sym typeface="Wingdings" panose="05000000000000000000" pitchFamily="2" charset="2"/>
              </a:rPr>
              <a:t>Die gesellschaftliche Wahrnehmung hat sich stark verändert. Mehr Menschen und gesellschaftliche Akteure stehen hinter unseren Zielen.</a:t>
            </a:r>
          </a:p>
          <a:p>
            <a:pPr marL="285750" indent="-285750">
              <a:buFont typeface="Arial" panose="020B0604020202020204" pitchFamily="34" charset="0"/>
              <a:buChar char="•"/>
            </a:pPr>
            <a:r>
              <a:rPr lang="de-DE" b="0" dirty="0" smtClean="0">
                <a:sym typeface="Wingdings" panose="05000000000000000000" pitchFamily="2" charset="2"/>
              </a:rPr>
              <a:t>Unternehmen werden auch an ihrem Engagement für Nachhaltigkeit gemessen.</a:t>
            </a:r>
          </a:p>
          <a:p>
            <a:pPr marL="285750" indent="-285750">
              <a:buFont typeface="Arial" panose="020B0604020202020204" pitchFamily="34" charset="0"/>
              <a:buChar char="•"/>
            </a:pPr>
            <a:endParaRPr lang="de-DE" b="0" dirty="0">
              <a:sym typeface="Wingdings" panose="05000000000000000000" pitchFamily="2" charset="2"/>
            </a:endParaRPr>
          </a:p>
          <a:p>
            <a:r>
              <a:rPr lang="de-DE" b="0" dirty="0" smtClean="0">
                <a:sym typeface="Wingdings" panose="05000000000000000000" pitchFamily="2" charset="2"/>
              </a:rPr>
              <a:t> JETZT IST DIE ZEIT AKTIV ZU WERDEN!</a:t>
            </a:r>
          </a:p>
          <a:p>
            <a:pPr marL="285750" indent="-285750">
              <a:buFont typeface="Arial" panose="020B0604020202020204" pitchFamily="34" charset="0"/>
              <a:buChar char="•"/>
            </a:pPr>
            <a:endParaRPr lang="de-DE" b="0" dirty="0"/>
          </a:p>
        </p:txBody>
      </p:sp>
    </p:spTree>
    <p:extLst>
      <p:ext uri="{BB962C8B-B14F-4D97-AF65-F5344CB8AC3E}">
        <p14:creationId xmlns:p14="http://schemas.microsoft.com/office/powerpoint/2010/main" val="226641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Beweggründe Unternehmen</a:t>
            </a:r>
            <a:endParaRPr lang="de-DE" dirty="0"/>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b="0" dirty="0" smtClean="0"/>
              <a:t>Persönlich „betroffen“ – Unternehmen, die in der Fahrradbranche arbeiten; Unternehmen, die ein Interesse an der Förderung des Radverkehrs in ihrem Ort haben; Geschäftsführer*innen und Inhaber*innen, die persönlich Interesse am Radverkehr haben</a:t>
            </a:r>
          </a:p>
          <a:p>
            <a:endParaRPr lang="de-DE" b="0" dirty="0" smtClean="0"/>
          </a:p>
          <a:p>
            <a:pPr marL="285750" indent="-285750">
              <a:buFont typeface="Arial" panose="020B0604020202020204" pitchFamily="34" charset="0"/>
              <a:buChar char="•"/>
            </a:pPr>
            <a:r>
              <a:rPr lang="de-DE" b="0" dirty="0" smtClean="0"/>
              <a:t>Corporate </a:t>
            </a:r>
            <a:r>
              <a:rPr lang="de-DE" b="0" dirty="0" err="1" smtClean="0"/>
              <a:t>Citizenship</a:t>
            </a:r>
            <a:r>
              <a:rPr lang="de-DE" b="0" dirty="0" smtClean="0"/>
              <a:t> – Unabhängig von Kerngeschäft des Unternehmens. </a:t>
            </a:r>
            <a:r>
              <a:rPr lang="de-DE" b="0" dirty="0"/>
              <a:t>Corporate </a:t>
            </a:r>
            <a:r>
              <a:rPr lang="de-DE" b="0" dirty="0" err="1"/>
              <a:t>Citizenship</a:t>
            </a:r>
            <a:r>
              <a:rPr lang="de-DE" b="0" dirty="0"/>
              <a:t> ist das das systematisch betriebene bürgerschaftliche und soziale Engagement von Unternehmen.</a:t>
            </a:r>
          </a:p>
        </p:txBody>
      </p:sp>
    </p:spTree>
    <p:extLst>
      <p:ext uri="{BB962C8B-B14F-4D97-AF65-F5344CB8AC3E}">
        <p14:creationId xmlns:p14="http://schemas.microsoft.com/office/powerpoint/2010/main" val="39208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Vorbereitung</a:t>
            </a:r>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b="0" dirty="0"/>
              <a:t>Im Kreisverband überlegen, wer die Aufgabe der Akquise übernehmen könnte</a:t>
            </a:r>
          </a:p>
          <a:p>
            <a:pPr marL="285750" indent="-285750">
              <a:buFont typeface="Arial" panose="020B0604020202020204" pitchFamily="34" charset="0"/>
              <a:buChar char="•"/>
            </a:pPr>
            <a:r>
              <a:rPr lang="de-DE" b="0" dirty="0"/>
              <a:t>Jemanden um Geld zu fragen ist vermutlich eine der unangenehmsten Aufgaben, die man übernehmen kann - &gt; Jemand, dem es leichter fällt Smalltalk zu halten, fällt es vielleicht auch leichter ein </a:t>
            </a:r>
            <a:r>
              <a:rPr lang="de-DE" b="0" dirty="0" err="1"/>
              <a:t>Akquisegespräch</a:t>
            </a:r>
            <a:r>
              <a:rPr lang="de-DE" b="0" dirty="0"/>
              <a:t> zu führen.</a:t>
            </a:r>
          </a:p>
          <a:p>
            <a:pPr marL="285750" indent="-285750">
              <a:buFont typeface="Arial" panose="020B0604020202020204" pitchFamily="34" charset="0"/>
              <a:buChar char="•"/>
            </a:pPr>
            <a:endParaRPr lang="de-DE" b="0" dirty="0"/>
          </a:p>
          <a:p>
            <a:pPr marL="285750" indent="-285750">
              <a:buFont typeface="Arial" panose="020B0604020202020204" pitchFamily="34" charset="0"/>
              <a:buChar char="•"/>
            </a:pPr>
            <a:r>
              <a:rPr lang="de-DE" b="0" dirty="0"/>
              <a:t>Nicht immer ist der Abschluss wichtig. Führt viele Gespräche, macht euch bekannt, schafft euch ein Netzwerk.</a:t>
            </a:r>
          </a:p>
          <a:p>
            <a:endParaRPr lang="de-DE" b="0" dirty="0"/>
          </a:p>
        </p:txBody>
      </p:sp>
    </p:spTree>
    <p:extLst>
      <p:ext uri="{BB962C8B-B14F-4D97-AF65-F5344CB8AC3E}">
        <p14:creationId xmlns:p14="http://schemas.microsoft.com/office/powerpoint/2010/main" val="382658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Fördermitglied werben vs. Mitstreiter finden</a:t>
            </a:r>
          </a:p>
        </p:txBody>
      </p:sp>
      <p:sp>
        <p:nvSpPr>
          <p:cNvPr id="4" name="Inhaltsplatzhalter 2"/>
          <p:cNvSpPr>
            <a:spLocks noGrp="1"/>
          </p:cNvSpPr>
          <p:nvPr>
            <p:ph idx="1"/>
          </p:nvPr>
        </p:nvSpPr>
        <p:spPr/>
        <p:txBody>
          <a:bodyPr/>
          <a:lstStyle/>
          <a:p>
            <a:pPr marL="285750" indent="-285750">
              <a:buFont typeface="Arial" panose="020B0604020202020204" pitchFamily="34" charset="0"/>
              <a:buChar char="•"/>
            </a:pPr>
            <a:r>
              <a:rPr lang="de-DE" b="0" dirty="0" smtClean="0"/>
              <a:t>Jemanden um Geld zu fragen ist schwierig, jemanden um eine Mitgliedschaft zu fragen vielleicht noch mehr.</a:t>
            </a:r>
          </a:p>
          <a:p>
            <a:pPr marL="285750" indent="-285750">
              <a:buFont typeface="Arial" panose="020B0604020202020204" pitchFamily="34" charset="0"/>
              <a:buChar char="•"/>
            </a:pPr>
            <a:r>
              <a:rPr lang="de-DE" b="0" dirty="0" smtClean="0"/>
              <a:t>Vergesst nie, dass ihr für eine gute Sache arbeitet, dass ihr selbst so viel für die Organisation gebt – dass es ÜBERHAUPT nicht unangenehm sein muss das Gespräch zu führen. Ihr macht es für eine gute Sache, für die ihr selbst schon seit Jahren so viel gebt</a:t>
            </a:r>
            <a:r>
              <a:rPr lang="de-DE" b="0" dirty="0" smtClean="0"/>
              <a:t>.</a:t>
            </a:r>
          </a:p>
          <a:p>
            <a:pPr marL="285750" indent="-285750">
              <a:buFont typeface="Arial" panose="020B0604020202020204" pitchFamily="34" charset="0"/>
              <a:buChar char="•"/>
            </a:pPr>
            <a:endParaRPr lang="de-DE" b="0" dirty="0"/>
          </a:p>
          <a:p>
            <a:r>
              <a:rPr lang="de-DE" sz="2400" b="0" dirty="0" smtClean="0">
                <a:sym typeface="Wingdings" panose="05000000000000000000" pitchFamily="2" charset="2"/>
              </a:rPr>
              <a:t> Ihr sucht in erster Linie Partner!</a:t>
            </a:r>
            <a:endParaRPr lang="de-DE" sz="2400" b="0" dirty="0" smtClean="0"/>
          </a:p>
        </p:txBody>
      </p:sp>
    </p:spTree>
    <p:extLst>
      <p:ext uri="{BB962C8B-B14F-4D97-AF65-F5344CB8AC3E}">
        <p14:creationId xmlns:p14="http://schemas.microsoft.com/office/powerpoint/2010/main" val="314683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Vorbereitung auf das Gespräch</a:t>
            </a:r>
          </a:p>
        </p:txBody>
      </p:sp>
      <p:sp>
        <p:nvSpPr>
          <p:cNvPr id="3" name="Inhaltsplatzhalter 2"/>
          <p:cNvSpPr>
            <a:spLocks noGrp="1"/>
          </p:cNvSpPr>
          <p:nvPr>
            <p:ph idx="1"/>
          </p:nvPr>
        </p:nvSpPr>
        <p:spPr/>
        <p:txBody>
          <a:bodyPr/>
          <a:lstStyle/>
          <a:p>
            <a:r>
              <a:rPr lang="de-DE" b="0" dirty="0"/>
              <a:t>Hilfreich:</a:t>
            </a:r>
          </a:p>
          <a:p>
            <a:pPr marL="285750" indent="-285750">
              <a:buFont typeface="Arial" panose="020B0604020202020204" pitchFamily="34" charset="0"/>
              <a:buChar char="•"/>
            </a:pPr>
            <a:r>
              <a:rPr lang="de-DE" b="0" dirty="0"/>
              <a:t>Habt ihr Möglichkeiten euch über das Unternehmen schlau zu machen?</a:t>
            </a:r>
          </a:p>
          <a:p>
            <a:pPr marL="285750" indent="-285750">
              <a:buFont typeface="Arial" panose="020B0604020202020204" pitchFamily="34" charset="0"/>
              <a:buChar char="•"/>
            </a:pPr>
            <a:r>
              <a:rPr lang="de-DE" b="0" dirty="0"/>
              <a:t>Könnt ihr heraus finden, was dem Unternehmen wichtig wäre an einer Fördermitgliedschaft im ADFC? Ist es zum Beispiel an einer belebten Hauptstraße ohne gute Fahrradabstellanlagen vor der Tür? Ist die Verkehrslage unruhig / gefährlich? </a:t>
            </a:r>
          </a:p>
          <a:p>
            <a:pPr marL="285750" indent="-285750">
              <a:buFont typeface="Arial" panose="020B0604020202020204" pitchFamily="34" charset="0"/>
              <a:buChar char="•"/>
            </a:pPr>
            <a:r>
              <a:rPr lang="de-DE" b="0" dirty="0"/>
              <a:t>Was könnte dem Unternehmen / Händler vielleicht persönlich wichtig sein? Wo könnten seine Bedürfnisse liegen?</a:t>
            </a:r>
          </a:p>
          <a:p>
            <a:r>
              <a:rPr lang="de-DE" b="0" dirty="0">
                <a:sym typeface="Wingdings" panose="05000000000000000000" pitchFamily="2" charset="2"/>
              </a:rPr>
              <a:t> Wenn möglich, bereitet euch darauf vor und geht mit dem Wissen schon in das Gespräch. Schaut, wo ihr als ADFC Abhilfe schaffen könntet? Habt ihr evtl. gleiche Ziele?</a:t>
            </a:r>
            <a:endParaRPr lang="de-DE" b="0" dirty="0"/>
          </a:p>
          <a:p>
            <a:endParaRPr lang="de-DE" b="0" dirty="0"/>
          </a:p>
        </p:txBody>
      </p:sp>
    </p:spTree>
    <p:extLst>
      <p:ext uri="{BB962C8B-B14F-4D97-AF65-F5344CB8AC3E}">
        <p14:creationId xmlns:p14="http://schemas.microsoft.com/office/powerpoint/2010/main" val="64816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Vorbereitung</a:t>
            </a:r>
          </a:p>
        </p:txBody>
      </p:sp>
      <p:sp>
        <p:nvSpPr>
          <p:cNvPr id="3" name="Inhaltsplatzhalter 2"/>
          <p:cNvSpPr>
            <a:spLocks noGrp="1"/>
          </p:cNvSpPr>
          <p:nvPr>
            <p:ph idx="1"/>
          </p:nvPr>
        </p:nvSpPr>
        <p:spPr/>
        <p:txBody>
          <a:bodyPr/>
          <a:lstStyle/>
          <a:p>
            <a:r>
              <a:rPr lang="de-DE" b="0" dirty="0"/>
              <a:t>Der Mitgliedsbeitrag</a:t>
            </a:r>
          </a:p>
          <a:p>
            <a:pPr marL="285750" indent="-285750">
              <a:buFont typeface="Arial" panose="020B0604020202020204" pitchFamily="34" charset="0"/>
              <a:buChar char="•"/>
            </a:pPr>
            <a:r>
              <a:rPr lang="de-DE" b="0" dirty="0"/>
              <a:t>Versucht bei der Vorbereitung auf das Gespräch im Vorfeld schon heraus zu bekommen, in welche Beitragskategorie das Fördermitglied gehören würde.</a:t>
            </a:r>
          </a:p>
          <a:p>
            <a:pPr marL="285750" indent="-285750">
              <a:buFont typeface="Arial" panose="020B0604020202020204" pitchFamily="34" charset="0"/>
              <a:buChar char="•"/>
            </a:pPr>
            <a:r>
              <a:rPr lang="de-DE" b="0" dirty="0"/>
              <a:t>Es hilft im Gespräch schon relativ früh über den konkreten Betrag zu sprechen</a:t>
            </a:r>
          </a:p>
          <a:p>
            <a:pPr marL="285750" indent="-285750">
              <a:buFont typeface="Arial" panose="020B0604020202020204" pitchFamily="34" charset="0"/>
              <a:buChar char="•"/>
            </a:pPr>
            <a:r>
              <a:rPr lang="de-DE" b="0" dirty="0"/>
              <a:t>Schafft ein messbares Ergebnis, was mit dem Geld erreicht werden kann bzw. wofür es ausgegeben wird. Zum Beispiel könnt ihr benennen, das von den 200 Euro Jahresbeitrag ein Fahrradaktionstag an der örtlichen Grundschule umgesetzt werden kann. Je lokaler der Bezug desto besser.</a:t>
            </a:r>
          </a:p>
          <a:p>
            <a:pPr marL="285750" indent="-285750">
              <a:buFont typeface="Arial" panose="020B0604020202020204" pitchFamily="34" charset="0"/>
              <a:buChar char="•"/>
            </a:pPr>
            <a:r>
              <a:rPr lang="de-DE" b="0" dirty="0"/>
              <a:t>Versucht einen Nutzen für die Gemeinde und damit indirekt für den Händler / das Unternehmen herzustellen, z. B. Durch den Fahrradaktionstag an der Grundschule helfen wir </a:t>
            </a:r>
            <a:r>
              <a:rPr lang="de-DE" b="0" dirty="0" smtClean="0"/>
              <a:t>Kindern ihr </a:t>
            </a:r>
            <a:r>
              <a:rPr lang="de-DE" b="0" dirty="0"/>
              <a:t>Fahrrad verkehrssicher zu halten, sicherer im Straßenverkehr zu werden etc.</a:t>
            </a:r>
          </a:p>
          <a:p>
            <a:endParaRPr lang="de-DE" b="0" dirty="0"/>
          </a:p>
        </p:txBody>
      </p:sp>
    </p:spTree>
    <p:extLst>
      <p:ext uri="{BB962C8B-B14F-4D97-AF65-F5344CB8AC3E}">
        <p14:creationId xmlns:p14="http://schemas.microsoft.com/office/powerpoint/2010/main" val="402123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Businessplan</a:t>
            </a:r>
          </a:p>
        </p:txBody>
      </p:sp>
      <p:sp>
        <p:nvSpPr>
          <p:cNvPr id="3" name="Inhaltsplatzhalter 2"/>
          <p:cNvSpPr>
            <a:spLocks noGrp="1"/>
          </p:cNvSpPr>
          <p:nvPr>
            <p:ph idx="1"/>
          </p:nvPr>
        </p:nvSpPr>
        <p:spPr/>
        <p:txBody>
          <a:bodyPr/>
          <a:lstStyle/>
          <a:p>
            <a:r>
              <a:rPr lang="de-DE" b="0" dirty="0"/>
              <a:t>Transparenz:</a:t>
            </a:r>
          </a:p>
          <a:p>
            <a:pPr marL="285750" indent="-285750">
              <a:buFont typeface="Arial" panose="020B0604020202020204" pitchFamily="34" charset="0"/>
              <a:buChar char="•"/>
            </a:pPr>
            <a:r>
              <a:rPr lang="de-DE" b="0" dirty="0"/>
              <a:t>Einen konkreten Businessplan bzw. einen Projektplan für eine größere Aktion haben vielleicht nur die wenigsten in der Hinterhand (Radentscheide!), aber je mehr Transparenz ihr schaffen könnt, wie das Geld in der ADFC Gliederung verwendet wird, desto besser.</a:t>
            </a:r>
          </a:p>
          <a:p>
            <a:pPr marL="285750" indent="-285750">
              <a:buFont typeface="Arial" panose="020B0604020202020204" pitchFamily="34" charset="0"/>
              <a:buChar char="•"/>
            </a:pPr>
            <a:r>
              <a:rPr lang="de-DE" b="0" dirty="0"/>
              <a:t>Könnt ihr, grob, benennen wie sich die Ausgaben eurer Gliederung im Jahr zusammen setzt?</a:t>
            </a:r>
          </a:p>
          <a:p>
            <a:pPr marL="285750" indent="-285750">
              <a:buFont typeface="Arial" panose="020B0604020202020204" pitchFamily="34" charset="0"/>
              <a:buChar char="•"/>
            </a:pPr>
            <a:r>
              <a:rPr lang="de-DE" b="0" dirty="0"/>
              <a:t>Geht offen damit um, wie viel Geld bei euch landet, wie viel beim LV und was beim BV.</a:t>
            </a:r>
          </a:p>
          <a:p>
            <a:pPr marL="285750" indent="-285750">
              <a:buFont typeface="Arial" panose="020B0604020202020204" pitchFamily="34" charset="0"/>
              <a:buChar char="•"/>
            </a:pPr>
            <a:r>
              <a:rPr lang="de-DE" b="0" dirty="0"/>
              <a:t>Berichtet, wie das Geld ausgegeben wird.</a:t>
            </a:r>
          </a:p>
          <a:p>
            <a:endParaRPr lang="de-DE" b="0" dirty="0"/>
          </a:p>
        </p:txBody>
      </p:sp>
    </p:spTree>
    <p:extLst>
      <p:ext uri="{BB962C8B-B14F-4D97-AF65-F5344CB8AC3E}">
        <p14:creationId xmlns:p14="http://schemas.microsoft.com/office/powerpoint/2010/main" val="626628058"/>
      </p:ext>
    </p:extLst>
  </p:cSld>
  <p:clrMapOvr>
    <a:masterClrMapping/>
  </p:clrMapOvr>
</p:sld>
</file>

<file path=ppt/theme/theme1.xml><?xml version="1.0" encoding="utf-8"?>
<a:theme xmlns:a="http://schemas.openxmlformats.org/drawingml/2006/main" name="ADFC_Vorlage_PowerPoint_4-3">
  <a:themeElements>
    <a:clrScheme name="ADFC">
      <a:dk1>
        <a:srgbClr val="000000"/>
      </a:dk1>
      <a:lt1>
        <a:srgbClr val="FFFFFF"/>
      </a:lt1>
      <a:dk2>
        <a:srgbClr val="004B7C"/>
      </a:dk2>
      <a:lt2>
        <a:srgbClr val="D8D8D8"/>
      </a:lt2>
      <a:accent1>
        <a:srgbClr val="EE7F00"/>
      </a:accent1>
      <a:accent2>
        <a:srgbClr val="FDE7D0"/>
      </a:accent2>
      <a:accent3>
        <a:srgbClr val="FFFFFF"/>
      </a:accent3>
      <a:accent4>
        <a:srgbClr val="000000"/>
      </a:accent4>
      <a:accent5>
        <a:srgbClr val="F6C0AA"/>
      </a:accent5>
      <a:accent6>
        <a:srgbClr val="E5D1BC"/>
      </a:accent6>
      <a:hlink>
        <a:srgbClr val="EE7F00"/>
      </a:hlink>
      <a:folHlink>
        <a:srgbClr val="004B7C"/>
      </a:folHlink>
    </a:clrScheme>
    <a:fontScheme name="Allgemeiner Deutscher Fahrrad-Club">
      <a:majorFont>
        <a:latin typeface="Arial Narrow"/>
        <a:ea typeface=""/>
        <a:cs typeface=""/>
      </a:majorFont>
      <a:minorFont>
        <a:latin typeface="Arial Narrow"/>
        <a:ea typeface="Arial Unicode MS"/>
        <a:cs typeface="Arial Unicode MS"/>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F7F01"/>
        </a:solidFill>
        <a:ln w="9525" cap="flat" cmpd="sng" algn="ctr">
          <a:solidFill>
            <a:srgbClr val="FFFFFF"/>
          </a:solidFill>
          <a:prstDash val="solid"/>
          <a:round/>
          <a:headEnd type="none" w="med" len="med"/>
          <a:tailEnd type="none" w="med" len="med"/>
        </a:ln>
        <a:effectLst/>
      </a:spPr>
      <a:bodyPr vert="horz" wrap="none" lIns="91440" tIns="90000" rIns="91440" bIns="90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rgbClr val="FFFFFF"/>
            </a:solidFill>
            <a:effectLst/>
            <a:latin typeface="Arial Narrow" pitchFamily="34" charset="0"/>
          </a:defRPr>
        </a:defPPr>
      </a:lstStyle>
    </a:spDef>
    <a:lnDef>
      <a:spPr bwMode="auto">
        <a:xfrm>
          <a:off x="0" y="0"/>
          <a:ext cx="1" cy="1"/>
        </a:xfrm>
        <a:custGeom>
          <a:avLst/>
          <a:gdLst/>
          <a:ahLst/>
          <a:cxnLst/>
          <a:rect l="0" t="0" r="0" b="0"/>
          <a:pathLst/>
        </a:custGeom>
        <a:solidFill>
          <a:srgbClr val="EF7F01"/>
        </a:solidFill>
        <a:ln w="9525" cap="flat" cmpd="sng" algn="ctr">
          <a:solidFill>
            <a:srgbClr val="FFFFFF"/>
          </a:solidFill>
          <a:prstDash val="solid"/>
          <a:round/>
          <a:headEnd type="none" w="med" len="med"/>
          <a:tailEnd type="none" w="med" len="med"/>
        </a:ln>
        <a:effectLst/>
      </a:spPr>
      <a:bodyPr vert="horz" wrap="none" lIns="91440" tIns="90000" rIns="91440" bIns="90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rgbClr val="FFFFFF"/>
            </a:solidFill>
            <a:effectLst/>
            <a:latin typeface="Arial Narrow" pitchFamily="34" charset="0"/>
          </a:defRPr>
        </a:defPPr>
      </a:lstStyle>
    </a:lnDef>
    <a:txDef>
      <a:spPr>
        <a:noFill/>
      </a:spPr>
      <a:bodyPr wrap="square" rtlCol="0">
        <a:spAutoFit/>
      </a:bodyPr>
      <a:lstStyle>
        <a:defPPr algn="l">
          <a:defRPr dirty="0">
            <a:solidFill>
              <a:srgbClr val="004B7C"/>
            </a:solidFill>
          </a:defRPr>
        </a:defPPr>
      </a:lstStyle>
    </a:txDef>
  </a:objectDefaults>
  <a:extraClrSchemeLst>
    <a:extraClrScheme>
      <a:clrScheme name="Allgemeiner Deutscher Fahrrad-Club 1">
        <a:dk1>
          <a:srgbClr val="000000"/>
        </a:dk1>
        <a:lt1>
          <a:srgbClr val="FFFFFF"/>
        </a:lt1>
        <a:dk2>
          <a:srgbClr val="014B7C"/>
        </a:dk2>
        <a:lt2>
          <a:srgbClr val="D8D8D8"/>
        </a:lt2>
        <a:accent1>
          <a:srgbClr val="EF7F01"/>
        </a:accent1>
        <a:accent2>
          <a:srgbClr val="FDE7D0"/>
        </a:accent2>
        <a:accent3>
          <a:srgbClr val="FFFFFF"/>
        </a:accent3>
        <a:accent4>
          <a:srgbClr val="000000"/>
        </a:accent4>
        <a:accent5>
          <a:srgbClr val="F6C0AA"/>
        </a:accent5>
        <a:accent6>
          <a:srgbClr val="E5D1BC"/>
        </a:accent6>
        <a:hlink>
          <a:srgbClr val="EF7F01"/>
        </a:hlink>
        <a:folHlink>
          <a:srgbClr val="0C3A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ADFC_Vorlage_PowerPoint_4-3</Template>
  <TotalTime>0</TotalTime>
  <Words>1374</Words>
  <Application>Microsoft Office PowerPoint</Application>
  <PresentationFormat>Bildschirmpräsentation (4:3)</PresentationFormat>
  <Paragraphs>116</Paragraphs>
  <Slides>12</Slides>
  <Notes>12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ADFC_Vorlage_PowerPoint_4-3</vt:lpstr>
      <vt:lpstr>Fördermitglieder werben</vt:lpstr>
      <vt:lpstr>Was wollen wir?</vt:lpstr>
      <vt:lpstr>Warum jetzt?</vt:lpstr>
      <vt:lpstr>Beweggründe Unternehmen</vt:lpstr>
      <vt:lpstr>Vorbereitung</vt:lpstr>
      <vt:lpstr>Fördermitglied werben vs. Mitstreiter finden</vt:lpstr>
      <vt:lpstr>Vorbereitung auf das Gespräch</vt:lpstr>
      <vt:lpstr>Vorbereitung</vt:lpstr>
      <vt:lpstr>Businessplan</vt:lpstr>
      <vt:lpstr>Nach Geld fragen</vt:lpstr>
      <vt:lpstr>Nach Geld fragen</vt:lpstr>
      <vt:lpstr>Danke sagen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Fördermitglieder werben</dc:title>
  <dc:creator>Sabine Richarz</dc:creator>
  <cp:lastModifiedBy>Sabine Richarz</cp:lastModifiedBy>
  <cp:revision>13</cp:revision>
  <cp:lastPrinted>2019-11-22T17:41:57Z</cp:lastPrinted>
  <dcterms:created xsi:type="dcterms:W3CDTF">2019-11-22T12:20:06Z</dcterms:created>
  <dcterms:modified xsi:type="dcterms:W3CDTF">2019-11-22T17:45:26Z</dcterms:modified>
</cp:coreProperties>
</file>