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56" r:id="rId4"/>
    <p:sldId id="336" r:id="rId5"/>
    <p:sldId id="308" r:id="rId6"/>
    <p:sldId id="340" r:id="rId7"/>
    <p:sldId id="337" r:id="rId8"/>
    <p:sldId id="344" r:id="rId9"/>
    <p:sldId id="341" r:id="rId10"/>
    <p:sldId id="333" r:id="rId11"/>
    <p:sldId id="327" r:id="rId12"/>
    <p:sldId id="324" r:id="rId13"/>
    <p:sldId id="346" r:id="rId14"/>
    <p:sldId id="345" r:id="rId15"/>
    <p:sldId id="338" r:id="rId16"/>
    <p:sldId id="339" r:id="rId17"/>
    <p:sldId id="342" r:id="rId18"/>
    <p:sldId id="349" r:id="rId19"/>
    <p:sldId id="350" r:id="rId20"/>
    <p:sldId id="319" r:id="rId2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>
      <p:cViewPr>
        <p:scale>
          <a:sx n="89" d="100"/>
          <a:sy n="89" d="100"/>
        </p:scale>
        <p:origin x="-173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62ED-FFE4-4667-92B3-90331B187984}" type="datetimeFigureOut">
              <a:rPr lang="de-DE" smtClean="0"/>
              <a:pPr/>
              <a:t>22.11.2019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BCCBF-5909-4989-BEE3-5F321E5B651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3680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F7872A-2EBC-448B-8D7F-FAA9DA152C09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5A8276-EAEC-4B86-8A6B-20E222F8D7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06139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176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00B4-A93F-48E3-877D-97FC2AC1599F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5CE3-C9BE-491E-B9C2-7F32D80528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9996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BA9C-DAE2-4193-861B-BF21BCAEB42D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C5F58-3B86-4EE9-9995-2D9387CDEB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5776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6418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660E9-0EFF-4BD0-B733-738C3CFF6999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992C-35F7-427F-85F8-43E507532D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1513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D36A-D3AE-45F5-93D7-4C776BDF7F39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704D-97A9-45DA-8646-F76FD8E7CE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4647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6807-A859-4DEE-B5AB-7EC5C51C4290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A0B10-51A4-40FE-AA88-280934E7D5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4474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B702-9E0E-4A80-9DC4-D4988F43CB2D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75CD-C27A-45F4-AB57-B90F3AC0A4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12404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5878-50E8-4F55-BE50-66B39438FDD3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819AD-B2F3-4698-83A5-3718A44550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32601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60B2-4AA7-4998-BC51-0E348816CEC9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DA37-9FE8-4050-9AAE-BC1AB30691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2975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F685-EE83-435D-894C-9E48C6CC724E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BA19-E47F-49B3-91CA-595B2D417F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4885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6138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B6E37-3C76-4327-B0A3-FDC1B92F0743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265E4-BA87-4C7A-AA12-E211404FC5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8944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CE66A-82BB-4C9D-88B7-30BF69AC7B23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9AD4-0030-4A64-829A-AAEBB9E197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05486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9EC6-DDCE-462B-815D-30BB25C1DD9D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4D36-4F76-44E5-8992-EFC7BB0D06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54808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C6B3-B7E3-46AA-B0B4-2B7223CF9583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CD21-CDA4-4CEA-8C92-AB3D55F89B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239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064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7324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80C9-EF31-41AD-870B-8412A8388A31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C6E95-DE33-432D-A0CC-469411397E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922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2F16D-00F4-4178-A332-B1C149C2683D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7353-E49D-4CDD-A9BD-1F1EC599B6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472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94B7-2FE8-4D04-825C-5BE896A19F7B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AC5D-6E7F-46B3-8ED1-F9C4E0A137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9113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F3C0-4E7E-4A44-9F8F-F3955DCEB623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9DD54-0B42-4984-A16A-2BD49F6F28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2747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DA82-B61F-494F-BB2D-FDCA20C16C53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196F-763D-421B-97F8-3CC54673FB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4007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R:\PC_Verkehr\Projekte\Masterplan Mobilität\03_Präsentationen\MaMo Präsentation_Masterfoli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78"/>
          <a:stretch>
            <a:fillRect/>
          </a:stretch>
        </p:blipFill>
        <p:spPr bwMode="auto">
          <a:xfrm>
            <a:off x="0" y="22225"/>
            <a:ext cx="91440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14763"/>
            <a:ext cx="883126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oetter@region-frankfurt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 txBox="1">
            <a:spLocks/>
          </p:cNvSpPr>
          <p:nvPr/>
        </p:nvSpPr>
        <p:spPr>
          <a:xfrm>
            <a:off x="283794" y="3270928"/>
            <a:ext cx="8831262" cy="8028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14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spc="31" dirty="0" smtClean="0">
                <a:solidFill>
                  <a:schemeClr val="tx1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>24.11.2019, Bad Homburg</a:t>
            </a:r>
          </a:p>
          <a:p>
            <a:pPr marL="8014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spc="31" dirty="0" smtClean="0">
                <a:solidFill>
                  <a:schemeClr val="tx1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>ADFC-</a:t>
            </a:r>
            <a:r>
              <a:rPr lang="de-DE" sz="1400" b="1" spc="31" dirty="0" err="1" smtClean="0">
                <a:solidFill>
                  <a:schemeClr val="tx1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>HessenForum</a:t>
            </a:r>
            <a:r>
              <a:rPr lang="de-DE" sz="1400" b="1" spc="31" dirty="0" smtClean="0">
                <a:solidFill>
                  <a:schemeClr val="tx1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251520" y="1124744"/>
            <a:ext cx="8831262" cy="232613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670" rIns="0" bIns="0">
            <a:normAutofit fontScale="95000"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147" fontAlgn="auto">
              <a:lnSpc>
                <a:spcPts val="245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100" b="1" dirty="0" smtClean="0">
                <a:solidFill>
                  <a:srgbClr val="000000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>Radwege-Offensive im Masterplan Mobilität FrankfurtRheinMain</a:t>
            </a:r>
          </a:p>
          <a:p>
            <a:pPr marL="80147" fontAlgn="auto">
              <a:lnSpc>
                <a:spcPts val="245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100" b="1" dirty="0" smtClean="0">
                <a:solidFill>
                  <a:srgbClr val="000000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80147" fontAlgn="auto">
              <a:lnSpc>
                <a:spcPts val="2542"/>
              </a:lnSpc>
              <a:spcBef>
                <a:spcPts val="241"/>
              </a:spcBef>
              <a:spcAft>
                <a:spcPts val="0"/>
              </a:spcAft>
              <a:defRPr/>
            </a:pPr>
            <a:r>
              <a:rPr lang="de-DE" sz="2800" b="1" i="1" dirty="0" smtClean="0">
                <a:solidFill>
                  <a:srgbClr val="000000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>Umsetzung von Radschnellwegen – möglichst schnell</a:t>
            </a:r>
          </a:p>
          <a:p>
            <a:pPr marL="80147" fontAlgn="auto">
              <a:lnSpc>
                <a:spcPts val="14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b="1" dirty="0" smtClean="0">
                <a:solidFill>
                  <a:srgbClr val="000000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/>
            </a:r>
            <a:br>
              <a:rPr lang="de-DE" sz="1500" b="1" dirty="0" smtClean="0">
                <a:solidFill>
                  <a:srgbClr val="000000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</a:br>
            <a:endParaRPr lang="de-DE" sz="1500" b="1" dirty="0" smtClean="0">
              <a:solidFill>
                <a:srgbClr val="000000"/>
              </a:solidFill>
              <a:latin typeface="Frutiger 45 Light" panose="020B0500000000000000" pitchFamily="34" charset="0"/>
              <a:cs typeface="Arial" panose="020B0604020202020204" pitchFamily="34" charset="0"/>
            </a:endParaRPr>
          </a:p>
          <a:p>
            <a:pPr marL="80147" fontAlgn="auto">
              <a:lnSpc>
                <a:spcPts val="14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500" b="1" spc="31" dirty="0">
              <a:solidFill>
                <a:srgbClr val="000000"/>
              </a:solidFill>
              <a:latin typeface="Frutiger 45 Light" panose="020B0500000000000000" pitchFamily="34" charset="0"/>
              <a:cs typeface="Arial" panose="020B0604020202020204" pitchFamily="34" charset="0"/>
            </a:endParaRPr>
          </a:p>
          <a:p>
            <a:pPr marL="80147" fontAlgn="auto">
              <a:lnSpc>
                <a:spcPts val="14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b="1" spc="31" dirty="0" smtClean="0">
                <a:solidFill>
                  <a:srgbClr val="000000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>Rouven Kötter, Mobilitätsdezernent</a:t>
            </a:r>
            <a:endParaRPr lang="de-DE" sz="1500" b="1" spc="31" dirty="0">
              <a:solidFill>
                <a:srgbClr val="000000"/>
              </a:solidFill>
              <a:latin typeface="Frutiger 45 Light" panose="020B0500000000000000" pitchFamily="34" charset="0"/>
              <a:cs typeface="Arial" panose="020B0604020202020204" pitchFamily="34" charset="0"/>
            </a:endParaRPr>
          </a:p>
          <a:p>
            <a:pPr marL="80147" fontAlgn="auto">
              <a:lnSpc>
                <a:spcPts val="14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b="1" spc="31" dirty="0" smtClean="0">
                <a:solidFill>
                  <a:srgbClr val="000000"/>
                </a:solidFill>
                <a:latin typeface="Frutiger 45 Light" panose="020B0500000000000000" pitchFamily="34" charset="0"/>
                <a:cs typeface="Arial" panose="020B0604020202020204" pitchFamily="34" charset="0"/>
              </a:rPr>
              <a:t>Regionalverband FrankfurtRheinMain</a:t>
            </a:r>
            <a:endParaRPr lang="de-DE" sz="1500" b="1" dirty="0" smtClean="0">
              <a:solidFill>
                <a:srgbClr val="000000"/>
              </a:solidFill>
              <a:latin typeface="Frutiger 45 Light" panose="020B0500000000000000" pitchFamily="34" charset="0"/>
            </a:endParaRPr>
          </a:p>
        </p:txBody>
      </p:sp>
      <p:pic>
        <p:nvPicPr>
          <p:cNvPr id="21508" name="Picture 5" descr="R:\PC_Verkehr\Projekte\Masterplan Mobilität\03_Präsentationen\MaMo Präsentation_Masterfol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78" b="87604"/>
          <a:stretch>
            <a:fillRect/>
          </a:stretch>
        </p:blipFill>
        <p:spPr bwMode="auto">
          <a:xfrm>
            <a:off x="0" y="0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6" descr="R:\PC_Verkehr\Mitarbeiter\Praktikanten_Bachelor\LHumke\Radwege-Offensiv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18" r="19587"/>
          <a:stretch/>
        </p:blipFill>
        <p:spPr bwMode="auto">
          <a:xfrm>
            <a:off x="-1055382" y="252355"/>
            <a:ext cx="10548406" cy="797241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5"/>
          <p:cNvSpPr txBox="1">
            <a:spLocks/>
          </p:cNvSpPr>
          <p:nvPr/>
        </p:nvSpPr>
        <p:spPr>
          <a:xfrm>
            <a:off x="250825" y="843502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fontAlgn="auto">
              <a:lnSpc>
                <a:spcPts val="2597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</a:lstStyle>
          <a:p>
            <a:r>
              <a:rPr lang="de-DE" dirty="0" smtClean="0"/>
              <a:t>Projekte des 1. Maßnahmenpaketes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fontAlgn="auto">
              <a:lnSpc>
                <a:spcPts val="2597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</a:lstStyle>
          <a:p>
            <a:r>
              <a:rPr lang="de-DE" dirty="0" smtClean="0"/>
              <a:t>Machbarkeitsstudien zu Radschnell- und Raddirektverbindungen</a:t>
            </a:r>
            <a:endParaRPr lang="de-DE" dirty="0"/>
          </a:p>
        </p:txBody>
      </p:sp>
      <p:sp>
        <p:nvSpPr>
          <p:cNvPr id="3" name="Textplatzhalter 5"/>
          <p:cNvSpPr txBox="1">
            <a:spLocks/>
          </p:cNvSpPr>
          <p:nvPr/>
        </p:nvSpPr>
        <p:spPr>
          <a:xfrm>
            <a:off x="230979" y="1556792"/>
            <a:ext cx="8013429" cy="482453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Ziele einer Machbarkeitsstudie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Prüfung, ob in dem festgelegten Untersuchungsraum eine Radschnell-/Raddirekt-verbindung realisiert werden kann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Erarbeitung einer Vorzugstrasse mit realistischen Umsetzungschancen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endParaRPr lang="de-DE" sz="12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Rahmenbedingungen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Notwendigkeit eines Projektkoordinators</a:t>
            </a:r>
          </a:p>
          <a:p>
            <a:pPr marL="1200150" lvl="2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Koordinierung </a:t>
            </a:r>
            <a:r>
              <a:rPr lang="de-DE" sz="12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Prozesses </a:t>
            </a:r>
            <a:r>
              <a:rPr lang="de-DE" sz="12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(Ausschreibung, Fördermittelbeantragung etc.)</a:t>
            </a:r>
            <a:endParaRPr lang="de-DE" sz="1400" spc="7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Erarbeitung der Studie durch ein externes Planungsbüro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 Abstimmungen aller Projektpartner durch zwei Ebenen gewährleistet</a:t>
            </a:r>
          </a:p>
          <a:p>
            <a:pPr marL="1200150" lvl="2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Lenkungskreis mit den politischen Vertretern, welcher gemeinsam Meilensteine beschließt</a:t>
            </a:r>
          </a:p>
          <a:p>
            <a:pPr marL="1200150" lvl="2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Arbeitskreis mit </a:t>
            </a:r>
            <a:r>
              <a:rPr lang="de-DE" sz="1200" spc="7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VertreterInnen</a:t>
            </a:r>
            <a:r>
              <a:rPr lang="de-DE" sz="12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Fachverwaltungen für die fachliche                               Unterstützung des Planungsbüros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6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69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fontAlgn="auto">
              <a:lnSpc>
                <a:spcPts val="2597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</a:lstStyle>
          <a:p>
            <a:r>
              <a:rPr lang="de-DE" dirty="0" smtClean="0"/>
              <a:t>Prozess einer Machbarkeitsstudie – Beispiel RSV Hanau - Frankfurt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C3BD483-D4EB-4416-8A8D-3D0D99ADD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784"/>
            <a:ext cx="7190923" cy="486201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482622" y="6443463"/>
            <a:ext cx="1959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© AB Stadtverkehr 2019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xmlns="" val="316199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fontAlgn="auto">
              <a:lnSpc>
                <a:spcPts val="2597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</a:lstStyle>
          <a:p>
            <a:r>
              <a:rPr lang="de-DE" dirty="0" smtClean="0"/>
              <a:t>Roadmap zur Machbarkeitsstudie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79921" y="4108600"/>
            <a:ext cx="6406467" cy="707912"/>
            <a:chOff x="250825" y="1466983"/>
            <a:chExt cx="6406467" cy="881897"/>
          </a:xfrm>
        </p:grpSpPr>
        <p:sp>
          <p:nvSpPr>
            <p:cNvPr id="8" name="Eingekerbter Richtungspfeil 7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feld 9"/>
            <p:cNvSpPr txBox="1"/>
            <p:nvPr/>
          </p:nvSpPr>
          <p:spPr>
            <a:xfrm>
              <a:off x="413260" y="1814991"/>
              <a:ext cx="314510" cy="49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2" name="Auf der gleichen Seite des Rechtecks liegende Ecken abrunden 11"/>
            <p:cNvSpPr/>
            <p:nvPr/>
          </p:nvSpPr>
          <p:spPr>
            <a:xfrm rot="5400000">
              <a:off x="3472424" y="-1070217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kern="1200" dirty="0" smtClean="0">
                  <a:solidFill>
                    <a:schemeClr val="tx2">
                      <a:lumMod val="75000"/>
                    </a:schemeClr>
                  </a:solidFill>
                </a:rPr>
                <a:t>Entscheidung für eine Vorzugstrasse</a:t>
              </a:r>
              <a:endParaRPr lang="de-DE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56285" y="2280494"/>
            <a:ext cx="6406467" cy="707912"/>
            <a:chOff x="250825" y="1466983"/>
            <a:chExt cx="6406467" cy="881897"/>
          </a:xfrm>
        </p:grpSpPr>
        <p:sp>
          <p:nvSpPr>
            <p:cNvPr id="16" name="Eingekerbter Richtungspfeil 15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feld 16"/>
            <p:cNvSpPr txBox="1"/>
            <p:nvPr/>
          </p:nvSpPr>
          <p:spPr>
            <a:xfrm>
              <a:off x="402502" y="1814991"/>
              <a:ext cx="314510" cy="49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Auf der gleichen Seite des Rechtecks liegende Ecken abrunden 17"/>
            <p:cNvSpPr/>
            <p:nvPr/>
          </p:nvSpPr>
          <p:spPr>
            <a:xfrm rot="5400000">
              <a:off x="3472424" y="-1070217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kern="1200" dirty="0" smtClean="0">
                  <a:solidFill>
                    <a:schemeClr val="tx2">
                      <a:lumMod val="75000"/>
                    </a:schemeClr>
                  </a:solidFill>
                </a:rPr>
                <a:t>Beauftragung der Machbarkeitsstudie</a:t>
              </a:r>
              <a:endParaRPr lang="de-DE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61693" y="2942612"/>
            <a:ext cx="6406467" cy="707912"/>
            <a:chOff x="250825" y="1466983"/>
            <a:chExt cx="6406467" cy="881897"/>
          </a:xfrm>
        </p:grpSpPr>
        <p:sp>
          <p:nvSpPr>
            <p:cNvPr id="21" name="Eingekerbter Richtungspfeil 20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feld 21"/>
            <p:cNvSpPr txBox="1"/>
            <p:nvPr/>
          </p:nvSpPr>
          <p:spPr>
            <a:xfrm>
              <a:off x="413260" y="1801589"/>
              <a:ext cx="314510" cy="49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Auf der gleichen Seite des Rechtecks liegende Ecken abrunden 22"/>
            <p:cNvSpPr/>
            <p:nvPr/>
          </p:nvSpPr>
          <p:spPr>
            <a:xfrm rot="5400000">
              <a:off x="3472424" y="-1070217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kern="1200" dirty="0" smtClean="0">
                  <a:solidFill>
                    <a:schemeClr val="tx2">
                      <a:lumMod val="75000"/>
                    </a:schemeClr>
                  </a:solidFill>
                </a:rPr>
                <a:t>Entscheidung für eine Grobtrasse</a:t>
              </a:r>
              <a:endParaRPr lang="de-DE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379921" y="3519171"/>
            <a:ext cx="6406467" cy="707912"/>
            <a:chOff x="250825" y="1466983"/>
            <a:chExt cx="6406467" cy="881897"/>
          </a:xfrm>
        </p:grpSpPr>
        <p:sp>
          <p:nvSpPr>
            <p:cNvPr id="26" name="Eingekerbter Richtungspfeil 25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feld 26"/>
            <p:cNvSpPr txBox="1"/>
            <p:nvPr/>
          </p:nvSpPr>
          <p:spPr>
            <a:xfrm>
              <a:off x="402502" y="1814991"/>
              <a:ext cx="314510" cy="49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8" name="Auf der gleichen Seite des Rechtecks liegende Ecken abrunden 27"/>
            <p:cNvSpPr/>
            <p:nvPr/>
          </p:nvSpPr>
          <p:spPr>
            <a:xfrm rot="5400000">
              <a:off x="3472424" y="-1070217"/>
              <a:ext cx="448478" cy="558000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Frühzeitige Öffentlichkeitsbeteiligung</a:t>
              </a:r>
              <a:endParaRPr lang="de-DE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79921" y="1636849"/>
            <a:ext cx="6406467" cy="707912"/>
            <a:chOff x="250825" y="1466983"/>
            <a:chExt cx="6406467" cy="881897"/>
          </a:xfrm>
        </p:grpSpPr>
        <p:sp>
          <p:nvSpPr>
            <p:cNvPr id="31" name="Eingekerbter Richtungspfeil 30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feld 31"/>
            <p:cNvSpPr txBox="1"/>
            <p:nvPr/>
          </p:nvSpPr>
          <p:spPr>
            <a:xfrm>
              <a:off x="413260" y="1814991"/>
              <a:ext cx="314510" cy="49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bg1"/>
                  </a:solidFill>
                </a:rPr>
                <a:t>1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Auf der gleichen Seite des Rechtecks liegende Ecken abrunden 32"/>
            <p:cNvSpPr/>
            <p:nvPr/>
          </p:nvSpPr>
          <p:spPr>
            <a:xfrm rot="5400000">
              <a:off x="3472424" y="-1083619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kern="1200" dirty="0" smtClean="0">
                  <a:solidFill>
                    <a:schemeClr val="tx2">
                      <a:lumMod val="75000"/>
                    </a:schemeClr>
                  </a:solidFill>
                </a:rPr>
                <a:t>Startschuss: Unterzeichnung der Absichtserklärung</a:t>
              </a:r>
              <a:endParaRPr lang="de-DE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77613" y="4724842"/>
            <a:ext cx="6406467" cy="707912"/>
            <a:chOff x="250825" y="1466983"/>
            <a:chExt cx="6406467" cy="881897"/>
          </a:xfrm>
        </p:grpSpPr>
        <p:sp>
          <p:nvSpPr>
            <p:cNvPr id="36" name="Eingekerbter Richtungspfeil 35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feld 36"/>
            <p:cNvSpPr txBox="1"/>
            <p:nvPr/>
          </p:nvSpPr>
          <p:spPr>
            <a:xfrm>
              <a:off x="413260" y="1828393"/>
              <a:ext cx="314510" cy="49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8" name="Auf der gleichen Seite des Rechtecks liegende Ecken abrunden 37"/>
            <p:cNvSpPr/>
            <p:nvPr/>
          </p:nvSpPr>
          <p:spPr>
            <a:xfrm rot="5400000">
              <a:off x="3472424" y="-1083619"/>
              <a:ext cx="448478" cy="558000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Erste Beteiligung der Fachöffentlichkeit</a:t>
              </a:r>
              <a:endParaRPr lang="de-DE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379921" y="5327348"/>
            <a:ext cx="6406467" cy="707912"/>
            <a:chOff x="250825" y="1466983"/>
            <a:chExt cx="6406467" cy="881897"/>
          </a:xfrm>
        </p:grpSpPr>
        <p:sp>
          <p:nvSpPr>
            <p:cNvPr id="41" name="Eingekerbter Richtungspfeil 40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feld 41"/>
            <p:cNvSpPr txBox="1"/>
            <p:nvPr/>
          </p:nvSpPr>
          <p:spPr>
            <a:xfrm>
              <a:off x="413260" y="1828393"/>
              <a:ext cx="314510" cy="49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bg1"/>
                  </a:solidFill>
                </a:rPr>
                <a:t>7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Auf der gleichen Seite des Rechtecks liegende Ecken abrunden 42"/>
            <p:cNvSpPr/>
            <p:nvPr/>
          </p:nvSpPr>
          <p:spPr>
            <a:xfrm rot="5400000">
              <a:off x="3472424" y="-1083619"/>
              <a:ext cx="448478" cy="558000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b="1" dirty="0" smtClean="0">
                  <a:solidFill>
                    <a:schemeClr val="tx2">
                      <a:lumMod val="75000"/>
                    </a:schemeClr>
                  </a:solidFill>
                </a:rPr>
                <a:t>Veröffentlichung der Machbarkeitsstudie</a:t>
              </a:r>
              <a:endParaRPr lang="de-DE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1004357" y="6032367"/>
            <a:ext cx="738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Abstimmungsgespräch mit Kommunen und Kreis im November/Dezember 2019</a:t>
            </a:r>
            <a:endParaRPr lang="de-D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35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fontAlgn="auto">
              <a:lnSpc>
                <a:spcPts val="2597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</a:lstStyle>
          <a:p>
            <a:r>
              <a:rPr lang="de-DE" dirty="0" smtClean="0"/>
              <a:t>Roadmap zur Umsetzung (in Bauabschnitten)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58405" y="3193618"/>
            <a:ext cx="6630663" cy="576000"/>
            <a:chOff x="250825" y="1466983"/>
            <a:chExt cx="6406467" cy="881897"/>
          </a:xfrm>
        </p:grpSpPr>
        <p:sp>
          <p:nvSpPr>
            <p:cNvPr id="8" name="Eingekerbter Richtungspfeil 7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feld 9"/>
            <p:cNvSpPr txBox="1"/>
            <p:nvPr/>
          </p:nvSpPr>
          <p:spPr>
            <a:xfrm>
              <a:off x="359470" y="1814991"/>
              <a:ext cx="405880" cy="44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b="1" dirty="0" smtClean="0">
                  <a:solidFill>
                    <a:schemeClr val="bg1"/>
                  </a:solidFill>
                </a:rPr>
                <a:t>12</a:t>
              </a:r>
              <a:endParaRPr lang="de-DE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Auf der gleichen Seite des Rechtecks liegende Ecken abrunden 11"/>
            <p:cNvSpPr/>
            <p:nvPr/>
          </p:nvSpPr>
          <p:spPr>
            <a:xfrm rot="5400000">
              <a:off x="3472424" y="-1070217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700" kern="1200" dirty="0" smtClean="0">
                  <a:solidFill>
                    <a:schemeClr val="tx2">
                      <a:lumMod val="75000"/>
                    </a:schemeClr>
                  </a:solidFill>
                </a:rPr>
                <a:t>Einholung der Genehmigungen</a:t>
              </a:r>
              <a:endParaRPr lang="de-DE" sz="17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67043" y="1849622"/>
            <a:ext cx="6630663" cy="576000"/>
            <a:chOff x="250825" y="1466983"/>
            <a:chExt cx="6406467" cy="881897"/>
          </a:xfrm>
        </p:grpSpPr>
        <p:sp>
          <p:nvSpPr>
            <p:cNvPr id="16" name="Eingekerbter Richtungspfeil 15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feld 16"/>
            <p:cNvSpPr txBox="1"/>
            <p:nvPr/>
          </p:nvSpPr>
          <p:spPr>
            <a:xfrm>
              <a:off x="402502" y="1814991"/>
              <a:ext cx="295274" cy="44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b="1" dirty="0" smtClean="0">
                  <a:solidFill>
                    <a:schemeClr val="bg1"/>
                  </a:solidFill>
                </a:rPr>
                <a:t>9</a:t>
              </a:r>
              <a:endParaRPr lang="de-DE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Auf der gleichen Seite des Rechtecks liegende Ecken abrunden 17"/>
            <p:cNvSpPr/>
            <p:nvPr/>
          </p:nvSpPr>
          <p:spPr>
            <a:xfrm rot="5400000">
              <a:off x="3472424" y="-1070217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700" kern="1200" dirty="0" smtClean="0">
                  <a:solidFill>
                    <a:schemeClr val="tx2">
                      <a:lumMod val="75000"/>
                    </a:schemeClr>
                  </a:solidFill>
                </a:rPr>
                <a:t>Beauftragung der Planung</a:t>
              </a:r>
              <a:endParaRPr lang="de-DE" sz="17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50935" y="2307338"/>
            <a:ext cx="6630663" cy="576000"/>
            <a:chOff x="250825" y="1466983"/>
            <a:chExt cx="6406467" cy="881897"/>
          </a:xfrm>
        </p:grpSpPr>
        <p:sp>
          <p:nvSpPr>
            <p:cNvPr id="21" name="Eingekerbter Richtungspfeil 20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feld 21"/>
            <p:cNvSpPr txBox="1"/>
            <p:nvPr/>
          </p:nvSpPr>
          <p:spPr>
            <a:xfrm>
              <a:off x="348712" y="1801589"/>
              <a:ext cx="405880" cy="44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b="1" dirty="0" smtClean="0">
                  <a:solidFill>
                    <a:schemeClr val="bg1"/>
                  </a:solidFill>
                </a:rPr>
                <a:t>10</a:t>
              </a:r>
              <a:endParaRPr lang="de-DE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Auf der gleichen Seite des Rechtecks liegende Ecken abrunden 22"/>
            <p:cNvSpPr/>
            <p:nvPr/>
          </p:nvSpPr>
          <p:spPr>
            <a:xfrm rot="5400000">
              <a:off x="3472424" y="-1070217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700" kern="1200" dirty="0" smtClean="0">
                  <a:solidFill>
                    <a:schemeClr val="tx2">
                      <a:lumMod val="75000"/>
                    </a:schemeClr>
                  </a:solidFill>
                </a:rPr>
                <a:t>Fertigstellung des Vorentwurfs</a:t>
              </a:r>
              <a:endParaRPr lang="de-DE" sz="17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358405" y="2754801"/>
            <a:ext cx="6630663" cy="576000"/>
            <a:chOff x="250825" y="1466983"/>
            <a:chExt cx="6406467" cy="881897"/>
          </a:xfrm>
        </p:grpSpPr>
        <p:sp>
          <p:nvSpPr>
            <p:cNvPr id="26" name="Eingekerbter Richtungspfeil 25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feld 26"/>
            <p:cNvSpPr txBox="1"/>
            <p:nvPr/>
          </p:nvSpPr>
          <p:spPr>
            <a:xfrm>
              <a:off x="359470" y="1788187"/>
              <a:ext cx="405880" cy="44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b="1" dirty="0" smtClean="0">
                  <a:solidFill>
                    <a:schemeClr val="bg1"/>
                  </a:solidFill>
                </a:rPr>
                <a:t>11</a:t>
              </a:r>
              <a:endParaRPr lang="de-DE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Auf der gleichen Seite des Rechtecks liegende Ecken abrunden 27"/>
            <p:cNvSpPr/>
            <p:nvPr/>
          </p:nvSpPr>
          <p:spPr>
            <a:xfrm rot="5400000">
              <a:off x="3472424" y="-1070217"/>
              <a:ext cx="448478" cy="558000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7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Zweite Beteiligung der Fachöffentlichkeit</a:t>
              </a:r>
              <a:endParaRPr lang="de-DE" sz="17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79921" y="1378105"/>
            <a:ext cx="6630663" cy="576000"/>
            <a:chOff x="250825" y="1466983"/>
            <a:chExt cx="6406467" cy="881897"/>
          </a:xfrm>
        </p:grpSpPr>
        <p:sp>
          <p:nvSpPr>
            <p:cNvPr id="31" name="Eingekerbter Richtungspfeil 30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feld 31"/>
            <p:cNvSpPr txBox="1"/>
            <p:nvPr/>
          </p:nvSpPr>
          <p:spPr>
            <a:xfrm>
              <a:off x="413260" y="1814991"/>
              <a:ext cx="295274" cy="44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33" name="Auf der gleichen Seite des Rechtecks liegende Ecken abrunden 32"/>
            <p:cNvSpPr/>
            <p:nvPr/>
          </p:nvSpPr>
          <p:spPr>
            <a:xfrm rot="5400000">
              <a:off x="3472424" y="-1083619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700" dirty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  <a:r>
                <a:rPr lang="de-DE" sz="1700" dirty="0" smtClean="0">
                  <a:solidFill>
                    <a:schemeClr val="tx2">
                      <a:lumMod val="75000"/>
                    </a:schemeClr>
                  </a:solidFill>
                </a:rPr>
                <a:t>rwirkung der politischen Beschlüsse</a:t>
              </a:r>
              <a:endParaRPr lang="de-DE" sz="17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45339" y="3639289"/>
            <a:ext cx="6630663" cy="576000"/>
            <a:chOff x="250825" y="1466983"/>
            <a:chExt cx="6406467" cy="881897"/>
          </a:xfrm>
        </p:grpSpPr>
        <p:sp>
          <p:nvSpPr>
            <p:cNvPr id="36" name="Eingekerbter Richtungspfeil 35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feld 36"/>
            <p:cNvSpPr txBox="1"/>
            <p:nvPr/>
          </p:nvSpPr>
          <p:spPr>
            <a:xfrm>
              <a:off x="389925" y="1801589"/>
              <a:ext cx="405880" cy="44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b="1" dirty="0" smtClean="0">
                  <a:solidFill>
                    <a:schemeClr val="bg1"/>
                  </a:solidFill>
                </a:rPr>
                <a:t>13</a:t>
              </a:r>
              <a:endParaRPr lang="de-DE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Auf der gleichen Seite des Rechtecks liegende Ecken abrunden 37"/>
            <p:cNvSpPr/>
            <p:nvPr/>
          </p:nvSpPr>
          <p:spPr>
            <a:xfrm rot="5400000">
              <a:off x="3472424" y="-1083619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700" dirty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  <a:r>
                <a:rPr lang="de-DE" sz="1700" kern="1200" dirty="0" smtClean="0">
                  <a:solidFill>
                    <a:schemeClr val="tx2">
                      <a:lumMod val="75000"/>
                    </a:schemeClr>
                  </a:solidFill>
                </a:rPr>
                <a:t>ertigstellung der Ausf</a:t>
              </a:r>
              <a:r>
                <a:rPr lang="de-DE" sz="1700" dirty="0" smtClean="0">
                  <a:solidFill>
                    <a:schemeClr val="tx2">
                      <a:lumMod val="75000"/>
                    </a:schemeClr>
                  </a:solidFill>
                </a:rPr>
                <a:t>ührungsplanung</a:t>
              </a:r>
              <a:endParaRPr lang="de-DE" sz="17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345339" y="4078004"/>
            <a:ext cx="6630663" cy="576000"/>
            <a:chOff x="250825" y="1466983"/>
            <a:chExt cx="6406467" cy="881897"/>
          </a:xfrm>
        </p:grpSpPr>
        <p:sp>
          <p:nvSpPr>
            <p:cNvPr id="41" name="Eingekerbter Richtungspfeil 40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feld 41"/>
            <p:cNvSpPr txBox="1"/>
            <p:nvPr/>
          </p:nvSpPr>
          <p:spPr>
            <a:xfrm>
              <a:off x="379531" y="1774785"/>
              <a:ext cx="405880" cy="44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b="1" dirty="0" smtClean="0">
                  <a:solidFill>
                    <a:schemeClr val="bg1"/>
                  </a:solidFill>
                </a:rPr>
                <a:t>14</a:t>
              </a:r>
              <a:endParaRPr lang="de-DE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Auf der gleichen Seite des Rechtecks liegende Ecken abrunden 42"/>
            <p:cNvSpPr/>
            <p:nvPr/>
          </p:nvSpPr>
          <p:spPr>
            <a:xfrm rot="5400000">
              <a:off x="3472424" y="-1083619"/>
              <a:ext cx="448478" cy="5580000"/>
            </a:xfrm>
            <a:prstGeom prst="round2Same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700" dirty="0" smtClean="0">
                  <a:solidFill>
                    <a:schemeClr val="tx2">
                      <a:lumMod val="75000"/>
                    </a:schemeClr>
                  </a:solidFill>
                </a:rPr>
                <a:t>Beauftragung des Baus</a:t>
              </a:r>
              <a:endParaRPr lang="de-DE" sz="17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347647" y="4539261"/>
            <a:ext cx="6630663" cy="576000"/>
            <a:chOff x="250825" y="1466983"/>
            <a:chExt cx="6406467" cy="881897"/>
          </a:xfrm>
        </p:grpSpPr>
        <p:sp>
          <p:nvSpPr>
            <p:cNvPr id="47" name="Eingekerbter Richtungspfeil 46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extfeld 47"/>
            <p:cNvSpPr txBox="1"/>
            <p:nvPr/>
          </p:nvSpPr>
          <p:spPr>
            <a:xfrm>
              <a:off x="389335" y="1788186"/>
              <a:ext cx="405880" cy="44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b="1" dirty="0" smtClean="0">
                  <a:solidFill>
                    <a:schemeClr val="bg1"/>
                  </a:solidFill>
                </a:rPr>
                <a:t>15</a:t>
              </a:r>
              <a:endParaRPr lang="de-DE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Auf der gleichen Seite des Rechtecks liegende Ecken abrunden 48"/>
            <p:cNvSpPr/>
            <p:nvPr/>
          </p:nvSpPr>
          <p:spPr>
            <a:xfrm rot="5400000">
              <a:off x="3472424" y="-1083619"/>
              <a:ext cx="448478" cy="558000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700" b="1" dirty="0" smtClean="0">
                  <a:solidFill>
                    <a:schemeClr val="tx2">
                      <a:lumMod val="75000"/>
                    </a:schemeClr>
                  </a:solidFill>
                </a:rPr>
                <a:t>Spatenstich des ersten Bauabschnitts</a:t>
              </a:r>
              <a:endParaRPr lang="de-DE" sz="17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345339" y="5004766"/>
            <a:ext cx="6630663" cy="576000"/>
            <a:chOff x="250825" y="1466983"/>
            <a:chExt cx="6406467" cy="881897"/>
          </a:xfrm>
        </p:grpSpPr>
        <p:sp>
          <p:nvSpPr>
            <p:cNvPr id="52" name="Eingekerbter Richtungspfeil 51"/>
            <p:cNvSpPr/>
            <p:nvPr/>
          </p:nvSpPr>
          <p:spPr>
            <a:xfrm rot="5400000">
              <a:off x="142813" y="1592796"/>
              <a:ext cx="864096" cy="64807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Textfeld 52"/>
            <p:cNvSpPr txBox="1"/>
            <p:nvPr/>
          </p:nvSpPr>
          <p:spPr>
            <a:xfrm>
              <a:off x="369501" y="1788186"/>
              <a:ext cx="405880" cy="44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b="1" dirty="0" smtClean="0">
                  <a:solidFill>
                    <a:schemeClr val="bg1"/>
                  </a:solidFill>
                </a:rPr>
                <a:t>16</a:t>
              </a:r>
              <a:endParaRPr lang="de-DE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Auf der gleichen Seite des Rechtecks liegende Ecken abrunden 53"/>
            <p:cNvSpPr/>
            <p:nvPr/>
          </p:nvSpPr>
          <p:spPr>
            <a:xfrm rot="5400000">
              <a:off x="3472424" y="-1083619"/>
              <a:ext cx="448478" cy="558000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Auf der gleichen Seite des Rechtecks liegende Ecken abrunden 4"/>
            <p:cNvSpPr/>
            <p:nvPr/>
          </p:nvSpPr>
          <p:spPr>
            <a:xfrm>
              <a:off x="898897" y="1466983"/>
              <a:ext cx="5758395" cy="5578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700" b="1" dirty="0" smtClean="0">
                  <a:solidFill>
                    <a:schemeClr val="tx2">
                      <a:lumMod val="75000"/>
                    </a:schemeClr>
                  </a:solidFill>
                </a:rPr>
                <a:t>Eröffnung des ersten Bauabschnitts</a:t>
              </a:r>
              <a:endParaRPr lang="de-DE" sz="17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345339" y="5934048"/>
            <a:ext cx="6621848" cy="726384"/>
            <a:chOff x="259342" y="1466982"/>
            <a:chExt cx="6397950" cy="823738"/>
          </a:xfrm>
        </p:grpSpPr>
        <p:sp>
          <p:nvSpPr>
            <p:cNvPr id="58" name="Textfeld 57"/>
            <p:cNvSpPr txBox="1"/>
            <p:nvPr/>
          </p:nvSpPr>
          <p:spPr>
            <a:xfrm>
              <a:off x="379895" y="1836985"/>
              <a:ext cx="178485" cy="453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Auf der gleichen Seite des Rechtecks liegende Ecken abrunden 58"/>
            <p:cNvSpPr/>
            <p:nvPr/>
          </p:nvSpPr>
          <p:spPr>
            <a:xfrm rot="5400000">
              <a:off x="3117659" y="-1376174"/>
              <a:ext cx="489899" cy="6206533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Auf der gleichen Seite des Rechtecks liegende Ecken abrunden 4"/>
            <p:cNvSpPr/>
            <p:nvPr/>
          </p:nvSpPr>
          <p:spPr>
            <a:xfrm>
              <a:off x="898897" y="1466982"/>
              <a:ext cx="5758395" cy="57154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2400" b="1" dirty="0" smtClean="0">
                  <a:solidFill>
                    <a:schemeClr val="bg1"/>
                  </a:solidFill>
                </a:rPr>
                <a:t>Fertigstellung der Radschnellverbindung</a:t>
              </a:r>
              <a:endParaRPr lang="de-DE" sz="2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88710" y="5308608"/>
            <a:ext cx="824265" cy="57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. . .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xmlns="" val="251919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ts val="2597"/>
              </a:lnSpc>
              <a:defRPr/>
            </a:pPr>
            <a:r>
              <a:rPr lang="de-DE" sz="1600" b="1" dirty="0" smtClean="0">
                <a:solidFill>
                  <a:srgbClr val="060503"/>
                </a:solidFill>
                <a:latin typeface="Frutiger 45 Light" pitchFamily="34" charset="0"/>
                <a:cs typeface="Arial" charset="0"/>
              </a:rPr>
              <a:t>Rollenverteilung im Prozess</a:t>
            </a:r>
            <a:endParaRPr lang="de-DE" sz="1600" b="1" spc="-65" dirty="0">
              <a:solidFill>
                <a:srgbClr val="000000"/>
              </a:solidFill>
              <a:latin typeface="Frutiger 45 Light" panose="02020603050405020304" pitchFamily="2"/>
            </a:endParaRPr>
          </a:p>
        </p:txBody>
      </p:sp>
      <p:sp>
        <p:nvSpPr>
          <p:cNvPr id="3" name="Textplatzhalter 5"/>
          <p:cNvSpPr txBox="1">
            <a:spLocks/>
          </p:cNvSpPr>
          <p:nvPr/>
        </p:nvSpPr>
        <p:spPr>
          <a:xfrm>
            <a:off x="269538" y="1340768"/>
            <a:ext cx="7024219" cy="41544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Regionalverband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Koordinierung des Prozesses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verantwortlich für die Abstimmungen innerhalb der Projektgruppe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Kommunen, Kreise, ggf. Hessen Mobil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fachliche Begleitung der Planungen und des Baus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Entscheidungsträger im gesamten Prozess</a:t>
            </a:r>
            <a:endParaRPr lang="de-DE" sz="1000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Verbände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Initiierung von Projekten (s. Beispiel FRM6)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ggf. fachliche Beratung der kommunalen Fachverwaltungen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Einbringen von Inhalten im Rahmen der Beteiligungsbausteine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Öffentlichkeit 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>
                <a:solidFill>
                  <a:srgbClr val="000000"/>
                </a:solidFill>
                <a:latin typeface="Tahoma" panose="02020603050405020304" pitchFamily="2"/>
              </a:rPr>
              <a:t>Einbringen von Inhalten im Rahmen der </a:t>
            </a: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Öffentlichkeitsbeteiligung</a:t>
            </a:r>
            <a:endParaRPr lang="de-DE" sz="1300" spc="7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Fachverwaltung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>
                <a:solidFill>
                  <a:srgbClr val="000000"/>
                </a:solidFill>
                <a:latin typeface="Tahoma" panose="02020603050405020304" pitchFamily="2"/>
              </a:rPr>
              <a:t>Einbringen von Inhalten im </a:t>
            </a: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Rahmen der TÖB-Beteiligung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Träger  der Genehmigungsprozesse </a:t>
            </a:r>
          </a:p>
        </p:txBody>
      </p:sp>
    </p:spTree>
    <p:extLst>
      <p:ext uri="{BB962C8B-B14F-4D97-AF65-F5344CB8AC3E}">
        <p14:creationId xmlns:p14="http://schemas.microsoft.com/office/powerpoint/2010/main" xmlns="" val="408613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fontAlgn="auto">
              <a:lnSpc>
                <a:spcPts val="2597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</a:lstStyle>
          <a:p>
            <a:r>
              <a:rPr lang="de-DE" dirty="0" smtClean="0"/>
              <a:t>Kostenschätzung</a:t>
            </a:r>
            <a:endParaRPr lang="de-DE" dirty="0"/>
          </a:p>
        </p:txBody>
      </p:sp>
      <p:sp>
        <p:nvSpPr>
          <p:cNvPr id="3" name="Textplatzhalter 5"/>
          <p:cNvSpPr txBox="1">
            <a:spLocks/>
          </p:cNvSpPr>
          <p:nvPr/>
        </p:nvSpPr>
        <p:spPr>
          <a:xfrm>
            <a:off x="230979" y="1556792"/>
            <a:ext cx="8013429" cy="482453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Gesamtkosten einer Machbarkeitsstudie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abhängig </a:t>
            </a:r>
            <a:r>
              <a:rPr lang="de-DE" sz="14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Streckenlänge und integrierte Bausteine (z. B. Bürgerbeteiligung)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Schätzungswert: </a:t>
            </a: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100.000€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Möglichkeit einer 50%-Förderung </a:t>
            </a:r>
            <a:endParaRPr lang="de-DE" sz="1400" spc="7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b="1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Planungs- und Baukosten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Erfahrungswerte: ca. 2 Millionen Euro pro Kilometer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zum Vergleich: </a:t>
            </a:r>
          </a:p>
          <a:p>
            <a:pPr marL="1200150" lvl="2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Straßenbau: Landstraße 5 -10 Mio. Euro/km; Autobahn 6 – 20 </a:t>
            </a:r>
            <a:r>
              <a:rPr lang="de-DE" sz="14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Mio. </a:t>
            </a: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 Ausbau Nordmainische S-Bahn 21,9 </a:t>
            </a:r>
            <a:r>
              <a:rPr lang="de-DE" sz="14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Mio. Euro</a:t>
            </a:r>
            <a:endParaRPr lang="de-DE" sz="14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8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8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</a:pPr>
            <a:endParaRPr lang="de-DE" sz="12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6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fontAlgn="auto">
              <a:lnSpc>
                <a:spcPts val="2597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</a:lstStyle>
          <a:p>
            <a:r>
              <a:rPr lang="de-DE" dirty="0" smtClean="0"/>
              <a:t>Förderung</a:t>
            </a:r>
            <a:endParaRPr lang="de-DE" dirty="0"/>
          </a:p>
        </p:txBody>
      </p:sp>
      <p:sp>
        <p:nvSpPr>
          <p:cNvPr id="3" name="Textplatzhalter 5"/>
          <p:cNvSpPr txBox="1">
            <a:spLocks/>
          </p:cNvSpPr>
          <p:nvPr/>
        </p:nvSpPr>
        <p:spPr>
          <a:xfrm>
            <a:off x="230979" y="1438454"/>
            <a:ext cx="8013429" cy="482453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Nahmobilitäts-Richtlinie des Landes Hessens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Gegenstand der Förderung: „Planungsleistungen in Verbindung mit [dem Bau/Ausbau von Raddirekt- und Radschnellverbindungen]“ </a:t>
            </a:r>
          </a:p>
          <a:p>
            <a:pPr marL="1200150" lvl="2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500" b="1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Zeitrahmen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Förderanträge können jederzeit eingereicht werden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Entscheidungen über die Förderungen erfolgt quartalsweise; Stichtage sind 1. März, 1. September und 30. November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5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Antragsstellung </a:t>
            </a:r>
            <a:r>
              <a:rPr lang="de-DE" sz="1600" b="1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Bewilligung</a:t>
            </a:r>
            <a:endParaRPr lang="de-DE" sz="1600" b="1" spc="7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Hessen M</a:t>
            </a:r>
            <a:r>
              <a:rPr lang="de-DE" sz="14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obil ist </a:t>
            </a:r>
            <a:r>
              <a:rPr lang="de-DE" sz="14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Antragsstelle und prüft die Förderwürdigkeit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Bewilligung erfolgt nach Beratung mit dem Verkehrsministerium 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8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8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</a:pPr>
            <a:endParaRPr lang="de-DE" sz="12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6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Grafi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6063"/>
            <a:ext cx="8977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3"/>
          <p:cNvSpPr txBox="1">
            <a:spLocks/>
          </p:cNvSpPr>
          <p:nvPr/>
        </p:nvSpPr>
        <p:spPr>
          <a:xfrm>
            <a:off x="7353300" y="265113"/>
            <a:ext cx="1063625" cy="517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>
            <a:normAutofit fontScale="90000" lnSpcReduction="10000"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spc="18" smtClean="0">
                <a:solidFill>
                  <a:srgbClr val="888888"/>
                </a:solidFill>
                <a:latin typeface="Tahoma" panose="02020603050405020304" pitchFamily="2"/>
              </a:rPr>
              <a:t>Masterplan </a:t>
            </a:r>
          </a:p>
          <a:p>
            <a:pPr fontAlgn="auto">
              <a:lnSpc>
                <a:spcPts val="18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00" b="1" i="1" spc="4" smtClean="0">
                <a:solidFill>
                  <a:srgbClr val="154194"/>
                </a:solidFill>
                <a:latin typeface="Frutiger 45 Light" panose="02020603050405020304" pitchFamily="2"/>
              </a:rPr>
              <a:t>Mobilität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spc="-13" smtClean="0">
                <a:solidFill>
                  <a:srgbClr val="888888"/>
                </a:solidFill>
                <a:latin typeface="Tahoma" panose="02020603050405020304" pitchFamily="2"/>
              </a:rPr>
              <a:t>FrankfurtRheinMain </a:t>
            </a:r>
            <a:endParaRPr lang="de-DE" sz="1000" spc="-13" dirty="0">
              <a:solidFill>
                <a:srgbClr val="888888"/>
              </a:solidFill>
              <a:latin typeface="Tahoma" panose="02020603050405020304" pitchFamily="2"/>
            </a:endParaRPr>
          </a:p>
        </p:txBody>
      </p:sp>
      <p:pic>
        <p:nvPicPr>
          <p:cNvPr id="61446" name="Grafi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823" y="3429000"/>
            <a:ext cx="4189289" cy="296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163513" y="1484784"/>
            <a:ext cx="8253412" cy="4676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 smtClean="0"/>
              <a:t>Kontaktdaten:</a:t>
            </a:r>
          </a:p>
          <a:p>
            <a:pPr lvl="1">
              <a:defRPr/>
            </a:pPr>
            <a:r>
              <a:rPr lang="de-DE" sz="1800" b="1" dirty="0" smtClean="0"/>
              <a:t>Rouven Kötter</a:t>
            </a:r>
          </a:p>
          <a:p>
            <a:pPr marL="447675" lvl="1" indent="0">
              <a:buFont typeface="Wingdings" panose="05000000000000000000" pitchFamily="2" charset="2"/>
              <a:buNone/>
              <a:defRPr/>
            </a:pPr>
            <a:r>
              <a:rPr lang="de-DE" sz="1800" b="1" dirty="0" smtClean="0"/>
              <a:t>     Mobilitätsdezernent</a:t>
            </a:r>
          </a:p>
          <a:p>
            <a:pPr marL="447675" lvl="1" indent="0">
              <a:buFont typeface="Wingdings" panose="05000000000000000000" pitchFamily="2" charset="2"/>
              <a:buNone/>
              <a:defRPr/>
            </a:pPr>
            <a:r>
              <a:rPr lang="de-DE" sz="1800" b="1" dirty="0" smtClean="0"/>
              <a:t>     Regionalverband FrankfurtRheinMain</a:t>
            </a:r>
          </a:p>
          <a:p>
            <a:pPr marL="447675" lvl="1" indent="0">
              <a:buFont typeface="Wingdings" panose="05000000000000000000" pitchFamily="2" charset="2"/>
              <a:buNone/>
              <a:defRPr/>
            </a:pPr>
            <a:r>
              <a:rPr lang="de-DE" sz="1800" b="1" dirty="0" smtClean="0"/>
              <a:t>     E-Mail: </a:t>
            </a:r>
            <a:r>
              <a:rPr lang="de-DE" sz="1800" b="1" dirty="0" smtClean="0">
                <a:hlinkClick r:id="rId4"/>
              </a:rPr>
              <a:t>koetter@region-frankfurt.de</a:t>
            </a:r>
            <a:endParaRPr lang="de-DE" sz="1800" b="1" dirty="0" smtClean="0"/>
          </a:p>
          <a:p>
            <a:pPr marL="447675" lvl="1" indent="0">
              <a:buFont typeface="Wingdings" panose="05000000000000000000" pitchFamily="2" charset="2"/>
              <a:buNone/>
              <a:defRPr/>
            </a:pPr>
            <a:endParaRPr lang="de-DE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platzhalter 1"/>
          <p:cNvSpPr txBox="1">
            <a:spLocks/>
          </p:cNvSpPr>
          <p:nvPr/>
        </p:nvSpPr>
        <p:spPr bwMode="auto">
          <a:xfrm>
            <a:off x="252413" y="836613"/>
            <a:ext cx="86391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600" b="1" dirty="0">
                <a:solidFill>
                  <a:srgbClr val="060503"/>
                </a:solidFill>
                <a:latin typeface="Frutiger 45 Light" pitchFamily="34" charset="0"/>
              </a:rPr>
              <a:t>Was ist der Masterplan Mobilität FrankfurtRheinMain?</a:t>
            </a:r>
          </a:p>
        </p:txBody>
      </p:sp>
      <p:sp>
        <p:nvSpPr>
          <p:cNvPr id="4" name="Textplatzhalter 5"/>
          <p:cNvSpPr txBox="1">
            <a:spLocks/>
          </p:cNvSpPr>
          <p:nvPr/>
        </p:nvSpPr>
        <p:spPr>
          <a:xfrm>
            <a:off x="250825" y="1846599"/>
            <a:ext cx="7921575" cy="41544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75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Fahrplan, </a:t>
            </a:r>
            <a:r>
              <a:rPr lang="de-DE" sz="1600" spc="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die </a:t>
            </a:r>
            <a:r>
              <a:rPr lang="de-DE" sz="1600" b="1" spc="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Mobilitäts- und Verkehrswende in </a:t>
            </a:r>
            <a:r>
              <a:rPr lang="de-DE" sz="1600" b="1" spc="-18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Region einleiten</a:t>
            </a:r>
            <a:r>
              <a:rPr lang="de-DE" sz="1600" spc="-18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spc="-18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</a:t>
            </a:r>
            <a:endParaRPr lang="de-DE" sz="16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sz="10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65" dirty="0" smtClean="0">
                <a:solidFill>
                  <a:srgbClr val="000000"/>
                </a:solidFill>
                <a:latin typeface="Tahoma" panose="02020603050405020304" pitchFamily="2"/>
              </a:rPr>
              <a:t>setzt </a:t>
            </a:r>
            <a:r>
              <a:rPr lang="de-DE" sz="1600" b="1" spc="65" dirty="0" smtClean="0">
                <a:solidFill>
                  <a:srgbClr val="000000"/>
                </a:solidFill>
                <a:latin typeface="Tahoma" panose="02020603050405020304" pitchFamily="2"/>
              </a:rPr>
              <a:t>klare Ziele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000" b="1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bündelt </a:t>
            </a:r>
            <a:r>
              <a:rPr lang="de-DE" sz="16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Aktivitäten in </a:t>
            </a:r>
            <a:r>
              <a:rPr lang="de-DE" sz="1600" spc="7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abgestimmten Zielen und </a:t>
            </a:r>
            <a:r>
              <a:rPr lang="de-DE" sz="1600" spc="7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Maßnahmenpaketen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000" spc="7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39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überzeugt</a:t>
            </a:r>
            <a:r>
              <a:rPr lang="de-DE" sz="1600" spc="3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600" b="1" spc="3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gemeinsam an der raschen Umsetzung der </a:t>
            </a:r>
            <a:r>
              <a:rPr lang="de-DE" sz="1600" b="1" spc="9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Verkehrswende </a:t>
            </a:r>
            <a:r>
              <a:rPr lang="de-DE" sz="1600" b="1" spc="9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mitzuwirken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000" b="1" spc="9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„</a:t>
            </a:r>
            <a:r>
              <a:rPr lang="de-DE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Jetzt machen und Anstiften zum jetzt machen.“</a:t>
            </a:r>
            <a:endParaRPr lang="de-DE" sz="1600" spc="65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000" spc="65" dirty="0" smtClean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platzhalter 1"/>
          <p:cNvSpPr txBox="1">
            <a:spLocks/>
          </p:cNvSpPr>
          <p:nvPr/>
        </p:nvSpPr>
        <p:spPr bwMode="auto">
          <a:xfrm>
            <a:off x="252413" y="836613"/>
            <a:ext cx="86391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600" b="1" dirty="0">
                <a:solidFill>
                  <a:srgbClr val="060503"/>
                </a:solidFill>
                <a:latin typeface="Frutiger 45 Light" pitchFamily="34" charset="0"/>
              </a:rPr>
              <a:t>Phasen des </a:t>
            </a:r>
            <a:r>
              <a:rPr lang="de-DE" altLang="de-DE" sz="1600" b="1" dirty="0" smtClean="0">
                <a:solidFill>
                  <a:srgbClr val="060503"/>
                </a:solidFill>
                <a:latin typeface="Frutiger 45 Light" pitchFamily="34" charset="0"/>
              </a:rPr>
              <a:t>Masterplans </a:t>
            </a:r>
            <a:r>
              <a:rPr lang="de-DE" altLang="de-DE" sz="1600" b="1" dirty="0">
                <a:solidFill>
                  <a:srgbClr val="060503"/>
                </a:solidFill>
                <a:latin typeface="Frutiger 45 Light" pitchFamily="34" charset="0"/>
              </a:rPr>
              <a:t>2019/20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204788" y="1722362"/>
            <a:ext cx="7716837" cy="4321053"/>
            <a:chOff x="204788" y="1411410"/>
            <a:chExt cx="7716837" cy="4321053"/>
          </a:xfrm>
        </p:grpSpPr>
        <p:cxnSp>
          <p:nvCxnSpPr>
            <p:cNvPr id="21" name="Gerade Verbindung 20"/>
            <p:cNvCxnSpPr/>
            <p:nvPr/>
          </p:nvCxnSpPr>
          <p:spPr>
            <a:xfrm>
              <a:off x="2560638" y="2332038"/>
              <a:ext cx="0" cy="2879725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971550" y="1676400"/>
              <a:ext cx="0" cy="233997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8665" t="-11718" r="-25118" b="-11718"/>
            <a:stretch/>
          </p:blipFill>
          <p:spPr bwMode="auto">
            <a:xfrm>
              <a:off x="522046" y="4039559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3" name="Gerade Verbindung 22"/>
            <p:cNvCxnSpPr/>
            <p:nvPr/>
          </p:nvCxnSpPr>
          <p:spPr>
            <a:xfrm>
              <a:off x="4124325" y="1698625"/>
              <a:ext cx="0" cy="2303463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7197725" y="2854325"/>
              <a:ext cx="0" cy="115252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8372" t="-24808" r="-18372" b="-27557"/>
            <a:stretch/>
          </p:blipFill>
          <p:spPr bwMode="auto">
            <a:xfrm>
              <a:off x="2110409" y="1411410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5" name="Gerade Verbindung 24"/>
            <p:cNvCxnSpPr/>
            <p:nvPr/>
          </p:nvCxnSpPr>
          <p:spPr>
            <a:xfrm>
              <a:off x="5665788" y="2332038"/>
              <a:ext cx="0" cy="183515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2908" t="-37760" r="-7484" b="-45642"/>
            <a:stretch/>
          </p:blipFill>
          <p:spPr bwMode="auto">
            <a:xfrm>
              <a:off x="3674950" y="4039559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2961" t="-16135" r="-10453" b="-12686"/>
            <a:stretch/>
          </p:blipFill>
          <p:spPr bwMode="auto">
            <a:xfrm>
              <a:off x="5201673" y="1432610"/>
              <a:ext cx="900000" cy="90000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6481763" y="3265488"/>
              <a:ext cx="1439862" cy="5032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b="1" dirty="0">
                  <a:latin typeface="Frutiger 45 Light" panose="020B0500000000000000" pitchFamily="34" charset="0"/>
                </a:rPr>
                <a:t>Konkretisierung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932363" y="3262313"/>
              <a:ext cx="1438275" cy="5048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b="1" dirty="0">
                  <a:latin typeface="Frutiger 45 Light" panose="020B0500000000000000" pitchFamily="34" charset="0"/>
                </a:rPr>
                <a:t>Analyse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3405188" y="3262313"/>
              <a:ext cx="1439862" cy="5048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b="1" dirty="0">
                  <a:latin typeface="Frutiger 45 Light" panose="020B0500000000000000" pitchFamily="34" charset="0"/>
                </a:rPr>
                <a:t>Beteiligung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1844675" y="3262313"/>
              <a:ext cx="1438275" cy="5048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b="1" dirty="0">
                  <a:latin typeface="Frutiger 45 Light" panose="020B0500000000000000" pitchFamily="34" charset="0"/>
                </a:rPr>
                <a:t>Netzwerk</a:t>
              </a:r>
            </a:p>
          </p:txBody>
        </p:sp>
        <p:sp>
          <p:nvSpPr>
            <p:cNvPr id="2" name="Rechteck 1"/>
            <p:cNvSpPr/>
            <p:nvPr/>
          </p:nvSpPr>
          <p:spPr>
            <a:xfrm>
              <a:off x="252413" y="3267075"/>
              <a:ext cx="1439862" cy="5048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b="1" dirty="0">
                  <a:latin typeface="Frutiger 45 Light" panose="020B0500000000000000" pitchFamily="34" charset="0"/>
                </a:rPr>
                <a:t>Fahrplan</a:t>
              </a:r>
            </a:p>
          </p:txBody>
        </p:sp>
        <p:pic>
          <p:nvPicPr>
            <p:cNvPr id="27" name="Picture 1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777" t="-6098" r="-673" b="-6098"/>
            <a:stretch/>
          </p:blipFill>
          <p:spPr bwMode="auto">
            <a:xfrm>
              <a:off x="6752022" y="4039559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Textplatzhalter 7"/>
            <p:cNvSpPr txBox="1">
              <a:spLocks/>
            </p:cNvSpPr>
            <p:nvPr/>
          </p:nvSpPr>
          <p:spPr>
            <a:xfrm>
              <a:off x="207963" y="2311400"/>
              <a:ext cx="1547812" cy="431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 cmpd="sng">
              <a:noFill/>
              <a:prstDash val="solid"/>
            </a:ln>
          </p:spPr>
          <p:txBody>
            <a:bodyPr lIns="0" tIns="4445" rIns="0" bIns="0" anchor="ctr"/>
            <a:lstStyle>
              <a:defPPr>
                <a:defRPr lang="de-DE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ts val="1000"/>
                </a:lnSpc>
                <a:defRPr/>
              </a:pPr>
              <a:r>
                <a:rPr lang="de-DE" sz="900" b="1" spc="-20" dirty="0" smtClean="0">
                  <a:solidFill>
                    <a:srgbClr val="000000"/>
                  </a:solidFill>
                  <a:latin typeface="Frutiger 45 Light" panose="020B05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Januar 2019 </a:t>
              </a: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Auftakt: Dokumentation </a:t>
              </a:r>
            </a:p>
            <a:p>
              <a:pPr algn="ctr">
                <a:lnSpc>
                  <a:spcPts val="1000"/>
                </a:lnSpc>
                <a:spcBef>
                  <a:spcPts val="55"/>
                </a:spcBef>
                <a:spcAft>
                  <a:spcPts val="20"/>
                </a:spcAft>
                <a:defRPr/>
              </a:pPr>
              <a:r>
                <a:rPr lang="de-DE" sz="800" spc="-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Impulsforum FrankfurtRheinMain </a:t>
              </a:r>
              <a:endParaRPr lang="de-DE" sz="8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platzhalter 7"/>
            <p:cNvSpPr txBox="1">
              <a:spLocks/>
            </p:cNvSpPr>
            <p:nvPr/>
          </p:nvSpPr>
          <p:spPr>
            <a:xfrm>
              <a:off x="204788" y="1460500"/>
              <a:ext cx="1535112" cy="431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 cmpd="sng">
              <a:noFill/>
              <a:prstDash val="solid"/>
            </a:ln>
          </p:spPr>
          <p:txBody>
            <a:bodyPr lIns="0" tIns="4445" rIns="0" bIns="0" anchor="ctr"/>
            <a:lstStyle>
              <a:defPPr>
                <a:defRPr lang="de-DE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ts val="1000"/>
                </a:lnSpc>
                <a:defRPr/>
              </a:pPr>
              <a:r>
                <a:rPr lang="de-DE" sz="900" b="1" dirty="0">
                  <a:solidFill>
                    <a:srgbClr val="12100B"/>
                  </a:solidFill>
                  <a:latin typeface="Frutiger 45 Light" panose="020B05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 März 2019 </a:t>
              </a:r>
              <a:r>
                <a:rPr lang="de-DE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de-DE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de-DE" sz="800" dirty="0" smtClean="0">
                  <a:solidFill>
                    <a:srgbClr val="1210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Orientierender Zeitplan </a:t>
              </a:r>
              <a:r>
                <a:rPr lang="de-DE" sz="800" dirty="0">
                  <a:solidFill>
                    <a:srgbClr val="1210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steht </a:t>
              </a:r>
              <a:r>
                <a:rPr lang="de-DE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de-DE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de-DE" sz="800" dirty="0">
                  <a:solidFill>
                    <a:srgbClr val="12100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und ist im Haus abgestimmt </a:t>
              </a:r>
            </a:p>
          </p:txBody>
        </p:sp>
        <p:sp>
          <p:nvSpPr>
            <p:cNvPr id="31" name="Textplatzhalter 7"/>
            <p:cNvSpPr txBox="1">
              <a:spLocks/>
            </p:cNvSpPr>
            <p:nvPr/>
          </p:nvSpPr>
          <p:spPr>
            <a:xfrm>
              <a:off x="1573213" y="4291013"/>
              <a:ext cx="1981200" cy="1441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 cmpd="sng">
              <a:noFill/>
              <a:prstDash val="solid"/>
            </a:ln>
          </p:spPr>
          <p:txBody>
            <a:bodyPr lIns="0" tIns="4445" rIns="0" bIns="0" anchor="ctr"/>
            <a:lstStyle>
              <a:defPPr>
                <a:defRPr lang="de-DE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ts val="1000"/>
                </a:lnSpc>
                <a:defRPr/>
              </a:pPr>
              <a:r>
                <a:rPr lang="de-DE" sz="900" b="1" spc="-20" dirty="0" smtClean="0">
                  <a:solidFill>
                    <a:srgbClr val="000000"/>
                  </a:solidFill>
                  <a:latin typeface="Frutiger 45 Light" panose="020B05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 April 2019 </a:t>
              </a: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Einbindung Kreise und Kommunen</a:t>
              </a: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endParaRPr lang="de-DE" sz="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Einbindung Mobilitätsdienstleister und relevante Institutionen</a:t>
              </a: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endParaRPr lang="de-DE" sz="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Einbindung der übergeordneten Behörden</a:t>
              </a: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endParaRPr lang="de-DE" sz="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Expertengespräche</a:t>
              </a:r>
              <a:r>
                <a:rPr lang="de-DE" sz="800" spc="-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de-DE" sz="8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platzhalter 7"/>
            <p:cNvSpPr txBox="1">
              <a:spLocks/>
            </p:cNvSpPr>
            <p:nvPr/>
          </p:nvSpPr>
          <p:spPr>
            <a:xfrm>
              <a:off x="3362325" y="1460500"/>
              <a:ext cx="1535113" cy="12239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 cmpd="sng">
              <a:noFill/>
              <a:prstDash val="solid"/>
            </a:ln>
          </p:spPr>
          <p:txBody>
            <a:bodyPr lIns="0" tIns="4445" rIns="0" bIns="0" anchor="ctr"/>
            <a:lstStyle>
              <a:defPPr>
                <a:defRPr lang="de-DE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ts val="1000"/>
                </a:lnSpc>
                <a:defRPr/>
              </a:pPr>
              <a:r>
                <a:rPr lang="de-DE" sz="900" b="1" spc="-20" dirty="0" smtClean="0">
                  <a:solidFill>
                    <a:srgbClr val="000000"/>
                  </a:solidFill>
                  <a:latin typeface="Frutiger 45 Light" panose="020B05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 November 2019 </a:t>
              </a: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Masterplan Mobilität vor Ort</a:t>
              </a: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mit 5 Bürgerforen:</a:t>
              </a: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endParaRPr lang="de-DE" sz="800" spc="2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NORD</a:t>
              </a:r>
            </a:p>
            <a:p>
              <a:pPr algn="ctr">
                <a:lnSpc>
                  <a:spcPts val="1000"/>
                </a:lnSpc>
                <a:spcBef>
                  <a:spcPts val="75"/>
                </a:spcBef>
                <a:defRPr/>
              </a:pP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OST</a:t>
              </a:r>
              <a:b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WEST</a:t>
              </a:r>
              <a:b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SÜD</a:t>
              </a:r>
              <a:b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de-DE" sz="800" spc="25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MITTE</a:t>
              </a:r>
              <a:endParaRPr lang="de-DE" sz="8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platzhalter 7"/>
            <p:cNvSpPr txBox="1">
              <a:spLocks/>
            </p:cNvSpPr>
            <p:nvPr/>
          </p:nvSpPr>
          <p:spPr>
            <a:xfrm>
              <a:off x="1844675" y="3822700"/>
              <a:ext cx="1438275" cy="3603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 cmpd="sng">
              <a:noFill/>
              <a:prstDash val="solid"/>
            </a:ln>
          </p:spPr>
          <p:txBody>
            <a:bodyPr lIns="0" tIns="4445" rIns="0" bIns="0" anchor="ctr"/>
            <a:lstStyle>
              <a:defPPr>
                <a:defRPr lang="de-DE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de-DE" sz="2800" b="1" spc="-2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Frutiger 45 Light" panose="020B05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2019.Q2</a:t>
              </a:r>
              <a:endParaRPr lang="de-DE" sz="18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platzhalter 7"/>
            <p:cNvSpPr txBox="1">
              <a:spLocks/>
            </p:cNvSpPr>
            <p:nvPr/>
          </p:nvSpPr>
          <p:spPr>
            <a:xfrm>
              <a:off x="261938" y="2854325"/>
              <a:ext cx="1439862" cy="358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 cmpd="sng">
              <a:noFill/>
              <a:prstDash val="solid"/>
            </a:ln>
          </p:spPr>
          <p:txBody>
            <a:bodyPr lIns="0" tIns="4445" rIns="0" bIns="0" anchor="ctr"/>
            <a:lstStyle>
              <a:defPPr>
                <a:defRPr lang="de-DE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de-DE" sz="2800" b="1" spc="-20" dirty="0" smtClean="0">
                  <a:solidFill>
                    <a:schemeClr val="accent1">
                      <a:lumMod val="75000"/>
                    </a:schemeClr>
                  </a:solidFill>
                  <a:latin typeface="Frutiger 45 Light" panose="020B05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2019.Q1</a:t>
              </a:r>
              <a:endParaRPr lang="de-DE" sz="1800" spc="-5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platzhalter 7"/>
            <p:cNvSpPr txBox="1">
              <a:spLocks/>
            </p:cNvSpPr>
            <p:nvPr/>
          </p:nvSpPr>
          <p:spPr>
            <a:xfrm>
              <a:off x="3409950" y="2854325"/>
              <a:ext cx="1439863" cy="3603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 cmpd="sng">
              <a:noFill/>
              <a:prstDash val="solid"/>
            </a:ln>
          </p:spPr>
          <p:txBody>
            <a:bodyPr lIns="0" tIns="4445" rIns="0" bIns="0" anchor="ctr"/>
            <a:lstStyle>
              <a:defPPr>
                <a:defRPr lang="de-DE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de-DE" sz="2800" b="1" spc="-20" dirty="0" smtClean="0">
                  <a:solidFill>
                    <a:schemeClr val="accent4">
                      <a:lumMod val="75000"/>
                    </a:schemeClr>
                  </a:solidFill>
                  <a:latin typeface="Frutiger 45 Light" panose="020B05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2019.Q3</a:t>
              </a:r>
              <a:endParaRPr lang="de-DE" sz="1800" spc="-5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platzhalter 7"/>
            <p:cNvSpPr txBox="1">
              <a:spLocks/>
            </p:cNvSpPr>
            <p:nvPr/>
          </p:nvSpPr>
          <p:spPr>
            <a:xfrm>
              <a:off x="4946650" y="3822700"/>
              <a:ext cx="1439863" cy="358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 cmpd="sng">
              <a:noFill/>
              <a:prstDash val="solid"/>
            </a:ln>
          </p:spPr>
          <p:txBody>
            <a:bodyPr lIns="0" tIns="4445" rIns="0" bIns="0" anchor="ctr"/>
            <a:lstStyle>
              <a:defPPr>
                <a:defRPr lang="de-DE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de-DE" sz="2800" b="1" spc="-2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Frutiger 45 Light" panose="020B05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2019.Q4</a:t>
              </a:r>
              <a:endParaRPr lang="de-DE" sz="18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platzhalter 7"/>
            <p:cNvSpPr txBox="1">
              <a:spLocks/>
            </p:cNvSpPr>
            <p:nvPr/>
          </p:nvSpPr>
          <p:spPr>
            <a:xfrm>
              <a:off x="6481763" y="2854325"/>
              <a:ext cx="1439862" cy="3603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 cmpd="sng">
              <a:noFill/>
              <a:prstDash val="solid"/>
            </a:ln>
          </p:spPr>
          <p:txBody>
            <a:bodyPr lIns="0" tIns="4445" rIns="0" bIns="0" anchor="ctr"/>
            <a:lstStyle>
              <a:defPPr>
                <a:defRPr lang="de-DE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de-DE" sz="2800" b="1" spc="-20" dirty="0" smtClean="0">
                  <a:solidFill>
                    <a:schemeClr val="accent6">
                      <a:lumMod val="75000"/>
                    </a:schemeClr>
                  </a:solidFill>
                  <a:latin typeface="Frutiger 45 Light" panose="020B05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2020.Q1</a:t>
              </a:r>
              <a:endParaRPr lang="de-DE" sz="1800" spc="-5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95288" y="1628775"/>
            <a:ext cx="2160587" cy="2160588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100" b="1" dirty="0">
                <a:solidFill>
                  <a:schemeClr val="tx1"/>
                </a:solidFill>
                <a:latin typeface="Frutiger 45 Light" panose="020B0500000000000000" pitchFamily="34" charset="0"/>
              </a:rPr>
              <a:t>Mobilität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100" b="1" dirty="0">
                <a:solidFill>
                  <a:schemeClr val="tx1"/>
                </a:solidFill>
                <a:latin typeface="Frutiger 45 Light" panose="020B0500000000000000" pitchFamily="34" charset="0"/>
              </a:rPr>
              <a:t>für alle</a:t>
            </a:r>
          </a:p>
        </p:txBody>
      </p:sp>
      <p:sp>
        <p:nvSpPr>
          <p:cNvPr id="10" name="Ellipse 9"/>
          <p:cNvSpPr/>
          <p:nvPr/>
        </p:nvSpPr>
        <p:spPr>
          <a:xfrm>
            <a:off x="2843213" y="1628775"/>
            <a:ext cx="2160587" cy="2160588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100" b="1" dirty="0">
                <a:solidFill>
                  <a:schemeClr val="tx1"/>
                </a:solidFill>
                <a:latin typeface="Frutiger 45 Light" panose="020B0500000000000000" pitchFamily="34" charset="0"/>
              </a:rPr>
              <a:t>Unnötigen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100" b="1" dirty="0">
                <a:solidFill>
                  <a:schemeClr val="tx1"/>
                </a:solidFill>
                <a:latin typeface="Frutiger 45 Light" panose="020B0500000000000000" pitchFamily="34" charset="0"/>
              </a:rPr>
              <a:t>Verkehr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100" b="1" dirty="0">
                <a:solidFill>
                  <a:schemeClr val="tx1"/>
                </a:solidFill>
                <a:latin typeface="Frutiger 45 Light" panose="020B0500000000000000" pitchFamily="34" charset="0"/>
              </a:rPr>
              <a:t>vermeiden</a:t>
            </a:r>
            <a:endParaRPr lang="de-DE" sz="2100" dirty="0">
              <a:latin typeface="Frutiger 45 Light" panose="020B0500000000000000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364163" y="1628775"/>
            <a:ext cx="2160587" cy="2160588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100" b="1" dirty="0">
                <a:solidFill>
                  <a:schemeClr val="tx1"/>
                </a:solidFill>
                <a:latin typeface="Frutiger 45 Light" panose="020B0500000000000000" pitchFamily="34" charset="0"/>
              </a:rPr>
              <a:t>Nötigen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100" b="1" dirty="0">
                <a:solidFill>
                  <a:schemeClr val="tx1"/>
                </a:solidFill>
                <a:latin typeface="Frutiger 45 Light" panose="020B0500000000000000" pitchFamily="34" charset="0"/>
              </a:rPr>
              <a:t>Verkehr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100" b="1" dirty="0">
                <a:solidFill>
                  <a:schemeClr val="tx1"/>
                </a:solidFill>
                <a:latin typeface="Frutiger 45 Light" panose="020B0500000000000000" pitchFamily="34" charset="0"/>
              </a:rPr>
              <a:t>gestalten</a:t>
            </a:r>
          </a:p>
        </p:txBody>
      </p:sp>
      <p:sp>
        <p:nvSpPr>
          <p:cNvPr id="13" name="Textplatzhalter 3"/>
          <p:cNvSpPr txBox="1">
            <a:spLocks/>
          </p:cNvSpPr>
          <p:nvPr/>
        </p:nvSpPr>
        <p:spPr>
          <a:xfrm>
            <a:off x="947738" y="4046538"/>
            <a:ext cx="1055687" cy="1136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de-DE" sz="1600" b="1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bezahlbar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•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b="1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barrierefrei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•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b="1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erreichbar </a:t>
            </a:r>
          </a:p>
        </p:txBody>
      </p:sp>
      <p:sp>
        <p:nvSpPr>
          <p:cNvPr id="15" name="Textplatzhalter 3"/>
          <p:cNvSpPr txBox="1">
            <a:spLocks/>
          </p:cNvSpPr>
          <p:nvPr/>
        </p:nvSpPr>
        <p:spPr>
          <a:xfrm>
            <a:off x="3395663" y="4046538"/>
            <a:ext cx="1055687" cy="1136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de-DE" sz="1600" b="1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direkt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•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b="1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kompakt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•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b="1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bewusst </a:t>
            </a:r>
          </a:p>
        </p:txBody>
      </p:sp>
      <p:sp>
        <p:nvSpPr>
          <p:cNvPr id="16" name="Textplatzhalter 3"/>
          <p:cNvSpPr txBox="1">
            <a:spLocks/>
          </p:cNvSpPr>
          <p:nvPr/>
        </p:nvSpPr>
        <p:spPr>
          <a:xfrm>
            <a:off x="5653088" y="4046538"/>
            <a:ext cx="1582737" cy="1136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de-DE" sz="1600" b="1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umweltfreundlich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•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b="1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umweltgerecht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• </a:t>
            </a:r>
            <a:r>
              <a:rPr lang="de-DE" sz="1600" dirty="0">
                <a:latin typeface="Frutiger 45 Light" panose="020B0500000000000000" pitchFamily="34" charset="0"/>
              </a:rPr>
              <a:t/>
            </a:r>
            <a:br>
              <a:rPr lang="de-DE" sz="1600" dirty="0">
                <a:latin typeface="Frutiger 45 Light" panose="020B0500000000000000" pitchFamily="34" charset="0"/>
              </a:rPr>
            </a:br>
            <a:r>
              <a:rPr lang="de-DE" sz="1600" b="1" spc="-60" dirty="0">
                <a:solidFill>
                  <a:srgbClr val="000000"/>
                </a:solidFill>
                <a:latin typeface="Frutiger 45 Light" panose="020B0500000000000000" pitchFamily="34" charset="0"/>
              </a:rPr>
              <a:t>wirtschaftlich </a:t>
            </a:r>
          </a:p>
        </p:txBody>
      </p:sp>
      <p:sp>
        <p:nvSpPr>
          <p:cNvPr id="40968" name="Textplatzhalter 1"/>
          <p:cNvSpPr txBox="1">
            <a:spLocks/>
          </p:cNvSpPr>
          <p:nvPr/>
        </p:nvSpPr>
        <p:spPr bwMode="auto">
          <a:xfrm>
            <a:off x="252413" y="914400"/>
            <a:ext cx="86391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" rIns="0" bIns="0"/>
          <a:lstStyle>
            <a:defPPr>
              <a:defRPr lang="de-DE"/>
            </a:defPPr>
            <a:lvl1pPr eaLnBrk="1" hangingPunct="1"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dirty="0"/>
              <a:t>3 zentrale Forderungen für die Mobilitätsentwicklung in FrankfurtRheinMain</a:t>
            </a:r>
          </a:p>
        </p:txBody>
      </p:sp>
    </p:spTree>
    <p:extLst>
      <p:ext uri="{BB962C8B-B14F-4D97-AF65-F5344CB8AC3E}">
        <p14:creationId xmlns:p14="http://schemas.microsoft.com/office/powerpoint/2010/main" xmlns="" val="1665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ts val="2597"/>
              </a:lnSpc>
              <a:defRPr/>
            </a:pPr>
            <a:r>
              <a:rPr lang="de-DE" sz="1600" b="1" spc="-65" dirty="0" smtClean="0">
                <a:solidFill>
                  <a:srgbClr val="000000"/>
                </a:solidFill>
                <a:latin typeface="Frutiger 45 Light" panose="02020603050405020304" pitchFamily="2"/>
              </a:rPr>
              <a:t>Aktivitäten des Regionalverbands im Radverkehr</a:t>
            </a:r>
            <a:endParaRPr lang="de-DE" sz="1600" b="1" spc="-65" dirty="0">
              <a:solidFill>
                <a:srgbClr val="000000"/>
              </a:solidFill>
              <a:latin typeface="Frutiger 45 Light" panose="02020603050405020304" pitchFamily="2"/>
            </a:endParaRPr>
          </a:p>
        </p:txBody>
      </p:sp>
      <p:pic>
        <p:nvPicPr>
          <p:cNvPr id="3" name="Grafik 2"/>
          <p:cNvPicPr/>
          <p:nvPr/>
        </p:nvPicPr>
        <p:blipFill rotWithShape="1">
          <a:blip r:embed="rId2" cstate="print"/>
          <a:srcRect l="55499" t="11280" r="11399" b="20923"/>
          <a:stretch/>
        </p:blipFill>
        <p:spPr>
          <a:xfrm>
            <a:off x="5357307" y="1511934"/>
            <a:ext cx="3474721" cy="4792047"/>
          </a:xfrm>
          <a:prstGeom prst="rect">
            <a:avLst/>
          </a:prstGeom>
          <a:noFill/>
          <a:ln w="0" cmpd="sng">
            <a:noFill/>
            <a:prstDash val="solid"/>
          </a:ln>
        </p:spPr>
      </p:pic>
      <p:sp>
        <p:nvSpPr>
          <p:cNvPr id="10" name="Textplatzhalter 5"/>
          <p:cNvSpPr txBox="1">
            <a:spLocks/>
          </p:cNvSpPr>
          <p:nvPr/>
        </p:nvSpPr>
        <p:spPr>
          <a:xfrm>
            <a:off x="250825" y="1846599"/>
            <a:ext cx="4969247" cy="41544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70" dirty="0" smtClean="0">
                <a:solidFill>
                  <a:srgbClr val="000000"/>
                </a:solidFill>
                <a:latin typeface="Tahoma" panose="02020603050405020304" pitchFamily="2"/>
              </a:rPr>
              <a:t>Planung der Überörtlichen Fahrradrouten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sz="10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65" dirty="0" smtClean="0">
                <a:solidFill>
                  <a:srgbClr val="000000"/>
                </a:solidFill>
                <a:latin typeface="Tahoma" panose="02020603050405020304" pitchFamily="2"/>
              </a:rPr>
              <a:t>Prozesskoordinator bei Machbarkeitsstudien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sz="10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65" dirty="0" smtClean="0">
                <a:solidFill>
                  <a:srgbClr val="000000"/>
                </a:solidFill>
                <a:latin typeface="Tahoma" panose="02020603050405020304" pitchFamily="2"/>
              </a:rPr>
              <a:t>Fördermittelakquise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sz="10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65" dirty="0" smtClean="0">
                <a:solidFill>
                  <a:srgbClr val="000000"/>
                </a:solidFill>
                <a:latin typeface="Tahoma" panose="02020603050405020304" pitchFamily="2"/>
              </a:rPr>
              <a:t>Unterstützung bei der Vorhabenträgerschaft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0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65" dirty="0" smtClean="0">
                <a:solidFill>
                  <a:srgbClr val="000000"/>
                </a:solidFill>
                <a:latin typeface="Tahoma" panose="02020603050405020304" pitchFamily="2"/>
              </a:rPr>
              <a:t>Wissenstransfer</a:t>
            </a:r>
          </a:p>
          <a:p>
            <a:pPr marL="697230" indent="-285750">
              <a:lnSpc>
                <a:spcPct val="150000"/>
              </a:lnSpc>
              <a:spcBef>
                <a:spcPts val="1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spc="65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24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ts val="2597"/>
              </a:lnSpc>
              <a:defRPr/>
            </a:pPr>
            <a:r>
              <a:rPr lang="de-DE" sz="1600" b="1" dirty="0" smtClean="0">
                <a:solidFill>
                  <a:srgbClr val="060503"/>
                </a:solidFill>
                <a:latin typeface="Frutiger 45 Light" pitchFamily="34" charset="0"/>
                <a:cs typeface="Arial" charset="0"/>
              </a:rPr>
              <a:t>Der Regionalverband und Radschnellwege</a:t>
            </a:r>
            <a:endParaRPr lang="de-DE" sz="1600" b="1" spc="-65" dirty="0">
              <a:solidFill>
                <a:srgbClr val="000000"/>
              </a:solidFill>
              <a:latin typeface="Frutiger 45 Light" panose="02020603050405020304" pitchFamily="2"/>
            </a:endParaRPr>
          </a:p>
        </p:txBody>
      </p:sp>
      <p:sp>
        <p:nvSpPr>
          <p:cNvPr id="3" name="Textplatzhalter 5"/>
          <p:cNvSpPr txBox="1">
            <a:spLocks/>
          </p:cNvSpPr>
          <p:nvPr/>
        </p:nvSpPr>
        <p:spPr>
          <a:xfrm>
            <a:off x="250825" y="1628800"/>
            <a:ext cx="7024219" cy="41544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Das Ziel 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Etablierung </a:t>
            </a:r>
            <a:r>
              <a:rPr lang="de-DE" sz="1400" spc="70" dirty="0">
                <a:solidFill>
                  <a:srgbClr val="000000"/>
                </a:solidFill>
                <a:latin typeface="Tahoma" panose="02020603050405020304" pitchFamily="2"/>
              </a:rPr>
              <a:t>von Radschnellverbindungen in der Region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Wie?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bisher: Projektmanagement</a:t>
            </a:r>
            <a:r>
              <a:rPr lang="de-DE" sz="1400" spc="70" dirty="0">
                <a:solidFill>
                  <a:srgbClr val="000000"/>
                </a:solidFill>
                <a:latin typeface="Tahoma" panose="02020603050405020304" pitchFamily="2"/>
              </a:rPr>
              <a:t>, Wissenstransfer und </a:t>
            </a: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Öffentlichkeitsarbeit </a:t>
            </a:r>
            <a:endParaRPr lang="de-DE" sz="1400" spc="7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>
                <a:solidFill>
                  <a:srgbClr val="000000"/>
                </a:solidFill>
                <a:latin typeface="Tahoma" panose="02020603050405020304" pitchFamily="2"/>
              </a:rPr>
              <a:t>Warum der Regionalverband? 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>
                <a:solidFill>
                  <a:srgbClr val="000000"/>
                </a:solidFill>
                <a:latin typeface="Tahoma" panose="02020603050405020304" pitchFamily="2"/>
              </a:rPr>
              <a:t>Radverkehrsinfrastruktur unterliegt überwiegend der kommunalen Planungshoheit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>
                <a:solidFill>
                  <a:srgbClr val="000000"/>
                </a:solidFill>
                <a:latin typeface="Tahoma" panose="02020603050405020304" pitchFamily="2"/>
              </a:rPr>
              <a:t>im Gegensatz zum Straßen-/Schienenverkehr gibt es keinen regionalen </a:t>
            </a: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Planungsträger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Notwendigkeit eines „neutralen“ Akteurs für interkommunale Vorhaben</a:t>
            </a:r>
            <a:endParaRPr lang="de-DE" sz="1400" spc="7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b="1" spc="7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200" b="1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2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sz="10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697230" indent="-285750">
              <a:lnSpc>
                <a:spcPct val="150000"/>
              </a:lnSpc>
              <a:spcBef>
                <a:spcPts val="1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spc="65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  <p:pic>
        <p:nvPicPr>
          <p:cNvPr id="4" name="Picture 4" descr="F:\Unterwegs für die reg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274" y="5209333"/>
            <a:ext cx="3825181" cy="191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880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ts val="2597"/>
              </a:lnSpc>
              <a:defRPr/>
            </a:pPr>
            <a:r>
              <a:rPr lang="de-DE" sz="1600" b="1" dirty="0" smtClean="0">
                <a:solidFill>
                  <a:srgbClr val="060503"/>
                </a:solidFill>
                <a:latin typeface="Frutiger 45 Light" pitchFamily="34" charset="0"/>
                <a:cs typeface="Arial" charset="0"/>
              </a:rPr>
              <a:t>Bisherige Radschnellwege-Projekte beim Regionalverband</a:t>
            </a:r>
            <a:endParaRPr lang="de-DE" sz="1600" b="1" spc="-65" dirty="0">
              <a:solidFill>
                <a:srgbClr val="000000"/>
              </a:solidFill>
              <a:latin typeface="Frutiger 45 Light" panose="02020603050405020304" pitchFamily="2"/>
            </a:endParaRPr>
          </a:p>
        </p:txBody>
      </p:sp>
      <p:sp>
        <p:nvSpPr>
          <p:cNvPr id="10" name="Textplatzhalter 5"/>
          <p:cNvSpPr txBox="1">
            <a:spLocks/>
          </p:cNvSpPr>
          <p:nvPr/>
        </p:nvSpPr>
        <p:spPr>
          <a:xfrm>
            <a:off x="250825" y="1628800"/>
            <a:ext cx="7024219" cy="41544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FRM1: Frankfurt – Darmstadt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1. Radschnellweg-Projekt in der Region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Erstellung der Machbarkeitsstudie durch                                                           den Regionalverband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Übergabe an die Regionalparkgesellschaft                                           Südwest GmbH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Juni 2019 – Fertigstellung des ersten                                         Bauabschnitts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sz="1000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FRM7: Frankfurt – Hanau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Fertigstellung der Machbarkeitsstudie im September 2019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aktuell Vorbereitung der nächsten Schritte zur Umsetzung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endParaRPr lang="de-DE" sz="1000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FRM5: Vordertaunus</a:t>
            </a:r>
            <a:endParaRPr lang="de-DE" sz="1600" b="1" spc="7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spc="70" dirty="0">
                <a:solidFill>
                  <a:srgbClr val="000000"/>
                </a:solidFill>
                <a:latin typeface="Tahoma" panose="02020603050405020304" pitchFamily="2"/>
              </a:rPr>
              <a:t>Fertigstellung der </a:t>
            </a:r>
            <a:r>
              <a:rPr lang="de-DE" sz="1400" spc="70" dirty="0" smtClean="0">
                <a:solidFill>
                  <a:srgbClr val="000000"/>
                </a:solidFill>
                <a:latin typeface="Tahoma" panose="02020603050405020304" pitchFamily="2"/>
              </a:rPr>
              <a:t>Machbarkeitsstudie 1. Quartal 2020</a:t>
            </a:r>
            <a:endParaRPr lang="de-DE" sz="1400" spc="70" dirty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800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200" b="1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2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sz="10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697230" indent="-285750">
              <a:lnSpc>
                <a:spcPct val="150000"/>
              </a:lnSpc>
              <a:spcBef>
                <a:spcPts val="1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spc="65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  <p:pic>
        <p:nvPicPr>
          <p:cNvPr id="1026" name="Picture 2" descr="R:\Kommunalservice\Projekte\Radverkehr\Radschnellwege\1_RSW_F-DA\04_Bilder_Karten\Bilder\Bilder_Fertiger_RSW\Radschnellweg_FFM_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307" y="1326712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87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/>
          <p:cNvSpPr txBox="1">
            <a:spLocks/>
          </p:cNvSpPr>
          <p:nvPr/>
        </p:nvSpPr>
        <p:spPr>
          <a:xfrm>
            <a:off x="250825" y="908050"/>
            <a:ext cx="8713788" cy="3413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fontAlgn="auto">
              <a:lnSpc>
                <a:spcPts val="2597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</a:lstStyle>
          <a:p>
            <a:r>
              <a:rPr lang="de-DE" dirty="0"/>
              <a:t>Radwege-Offensive des Regionalverbands</a:t>
            </a:r>
          </a:p>
        </p:txBody>
      </p:sp>
      <p:pic>
        <p:nvPicPr>
          <p:cNvPr id="51203" name="Grafik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5" t="22940" r="40969" b="17882"/>
          <a:stretch/>
        </p:blipFill>
        <p:spPr bwMode="auto">
          <a:xfrm>
            <a:off x="5076056" y="4202916"/>
            <a:ext cx="3600400" cy="27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5"/>
          <p:cNvSpPr txBox="1">
            <a:spLocks/>
          </p:cNvSpPr>
          <p:nvPr/>
        </p:nvSpPr>
        <p:spPr>
          <a:xfrm>
            <a:off x="250824" y="1821367"/>
            <a:ext cx="7849567" cy="223047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Verbandskammer-Beschluss vom 19.06.2019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70" dirty="0" smtClean="0">
                <a:solidFill>
                  <a:srgbClr val="000000"/>
                </a:solidFill>
                <a:latin typeface="Tahoma" panose="02020603050405020304" pitchFamily="2"/>
              </a:rPr>
              <a:t>der Regionalverband wird zukünftig Radwege bauen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b="1" spc="70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spc="70" dirty="0" smtClean="0">
                <a:solidFill>
                  <a:srgbClr val="000000"/>
                </a:solidFill>
                <a:latin typeface="Tahoma" panose="02020603050405020304" pitchFamily="2"/>
              </a:rPr>
              <a:t>Verbandskammer-Beschluss vom 18.09.2019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spc="70" dirty="0" smtClean="0">
                <a:solidFill>
                  <a:srgbClr val="000000"/>
                </a:solidFill>
                <a:latin typeface="Tahoma" panose="02020603050405020304" pitchFamily="2"/>
              </a:rPr>
              <a:t>Nennung von 11 Einzelmaßnahmen zur Realisierung von Radschnell-/ Raddirektverbindungen und Lückenschlüsse im überörtlichen Fahrradroutennetz</a:t>
            </a:r>
            <a:endParaRPr lang="de-DE" sz="1600" spc="65" dirty="0" smtClean="0">
              <a:solidFill>
                <a:srgbClr val="000000"/>
              </a:solidFill>
              <a:latin typeface="Tahoma" panose="02020603050405020304" pitchFamily="2"/>
            </a:endParaRPr>
          </a:p>
          <a:p>
            <a:pPr marL="697230" indent="-285750">
              <a:lnSpc>
                <a:spcPct val="150000"/>
              </a:lnSpc>
              <a:spcBef>
                <a:spcPts val="1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spc="65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5"/>
          <p:cNvSpPr txBox="1">
            <a:spLocks/>
          </p:cNvSpPr>
          <p:nvPr/>
        </p:nvSpPr>
        <p:spPr>
          <a:xfrm>
            <a:off x="193675" y="947183"/>
            <a:ext cx="9058275" cy="339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fontAlgn="auto">
              <a:lnSpc>
                <a:spcPts val="2597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60503"/>
                </a:solidFill>
                <a:latin typeface="Frutiger 45 Light" pitchFamily="34" charset="0"/>
              </a:defRPr>
            </a:lvl1pPr>
          </a:lstStyle>
          <a:p>
            <a:r>
              <a:rPr lang="de-DE" dirty="0"/>
              <a:t>Potenzialkorridorstudie für Radschnellwege in Hessen, HMWEVW April 2019</a:t>
            </a:r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184150" y="5727700"/>
            <a:ext cx="8636000" cy="339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34" rIns="0" bIns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ts val="2597"/>
              </a:lnSpc>
              <a:defRPr/>
            </a:pPr>
            <a:r>
              <a:rPr lang="de-DE" sz="1400" b="1" spc="-65" dirty="0" smtClean="0">
                <a:solidFill>
                  <a:srgbClr val="000000"/>
                </a:solidFill>
                <a:latin typeface="Frutiger 45 Light" panose="02020603050405020304" pitchFamily="2"/>
              </a:rPr>
              <a:t>Potenzialkorridorstudie für Radschnellwege in Hessen, HMWEVW 2019</a:t>
            </a:r>
            <a:endParaRPr lang="de-DE" sz="1400" b="1" spc="-65" dirty="0">
              <a:solidFill>
                <a:srgbClr val="000000"/>
              </a:solidFill>
              <a:latin typeface="Frutiger 45 Light" panose="02020603050405020304" pitchFamily="2"/>
            </a:endParaRPr>
          </a:p>
        </p:txBody>
      </p:sp>
      <p:pic>
        <p:nvPicPr>
          <p:cNvPr id="50181" name="Picture 12" descr="D:\Users\lhumke\Desktop\Bilder_Präsi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84313"/>
            <a:ext cx="292258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D:\Users\lhumke\Desktop\Bilder_Präsi\unnamed.jpg"/>
          <p:cNvPicPr>
            <a:picLocks noChangeAspect="1" noChangeArrowheads="1"/>
          </p:cNvPicPr>
          <p:nvPr/>
        </p:nvPicPr>
        <p:blipFill rotWithShape="1">
          <a:blip r:embed="rId3" cstate="print"/>
          <a:srcRect l="21863" t="60328" r="50567" b="27964"/>
          <a:stretch/>
        </p:blipFill>
        <p:spPr bwMode="auto">
          <a:xfrm>
            <a:off x="2632075" y="1484313"/>
            <a:ext cx="5395913" cy="32416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Textfeld 1"/>
          <p:cNvSpPr txBox="1">
            <a:spLocks noChangeArrowheads="1"/>
          </p:cNvSpPr>
          <p:nvPr/>
        </p:nvSpPr>
        <p:spPr bwMode="auto">
          <a:xfrm>
            <a:off x="5003800" y="4929188"/>
            <a:ext cx="2790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600">
                <a:latin typeface="Tahoma" pitchFamily="34" charset="0"/>
                <a:cs typeface="Tahoma" pitchFamily="34" charset="0"/>
              </a:rPr>
              <a:t>Potenziale im Ballungsraum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Bildschirmpräsentation (4:3)</PresentationFormat>
  <Paragraphs>217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Larissa</vt:lpstr>
      <vt:lpstr>Benutzerdefiniertes Design</vt:lpstr>
      <vt:lpstr>1_Benutzerdefiniertes 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Company>Regionalverband FrankfurtRheinMain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Masterplan Mobilitaet</dc:creator>
  <cp:lastModifiedBy>Wehr</cp:lastModifiedBy>
  <cp:revision>120</cp:revision>
  <cp:lastPrinted>2019-10-31T09:02:29Z</cp:lastPrinted>
  <dcterms:created xsi:type="dcterms:W3CDTF">2019-06-14T07:16:42Z</dcterms:created>
  <dcterms:modified xsi:type="dcterms:W3CDTF">2019-11-22T14:03:59Z</dcterms:modified>
</cp:coreProperties>
</file>